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5" r:id="rId1"/>
  </p:sldMasterIdLst>
  <p:notesMasterIdLst>
    <p:notesMasterId r:id="rId47"/>
  </p:notesMasterIdLst>
  <p:handoutMasterIdLst>
    <p:handoutMasterId r:id="rId48"/>
  </p:handoutMasterIdLst>
  <p:sldIdLst>
    <p:sldId id="720" r:id="rId2"/>
    <p:sldId id="863" r:id="rId3"/>
    <p:sldId id="867" r:id="rId4"/>
    <p:sldId id="874" r:id="rId5"/>
    <p:sldId id="879" r:id="rId6"/>
    <p:sldId id="847" r:id="rId7"/>
    <p:sldId id="857" r:id="rId8"/>
    <p:sldId id="881" r:id="rId9"/>
    <p:sldId id="882" r:id="rId10"/>
    <p:sldId id="883" r:id="rId11"/>
    <p:sldId id="858" r:id="rId12"/>
    <p:sldId id="885" r:id="rId13"/>
    <p:sldId id="886" r:id="rId14"/>
    <p:sldId id="859" r:id="rId15"/>
    <p:sldId id="888" r:id="rId16"/>
    <p:sldId id="889" r:id="rId17"/>
    <p:sldId id="860" r:id="rId18"/>
    <p:sldId id="891" r:id="rId19"/>
    <p:sldId id="848" r:id="rId20"/>
    <p:sldId id="856" r:id="rId21"/>
    <p:sldId id="893" r:id="rId22"/>
    <p:sldId id="855" r:id="rId23"/>
    <p:sldId id="895" r:id="rId24"/>
    <p:sldId id="849" r:id="rId25"/>
    <p:sldId id="897" r:id="rId26"/>
    <p:sldId id="898" r:id="rId27"/>
    <p:sldId id="850" r:id="rId28"/>
    <p:sldId id="900" r:id="rId29"/>
    <p:sldId id="901" r:id="rId30"/>
    <p:sldId id="843" r:id="rId31"/>
    <p:sldId id="903" r:id="rId32"/>
    <p:sldId id="851" r:id="rId33"/>
    <p:sldId id="905" r:id="rId34"/>
    <p:sldId id="852" r:id="rId35"/>
    <p:sldId id="907" r:id="rId36"/>
    <p:sldId id="853" r:id="rId37"/>
    <p:sldId id="909" r:id="rId38"/>
    <p:sldId id="844" r:id="rId39"/>
    <p:sldId id="911" r:id="rId40"/>
    <p:sldId id="854" r:id="rId41"/>
    <p:sldId id="913" r:id="rId42"/>
    <p:sldId id="914" r:id="rId43"/>
    <p:sldId id="918" r:id="rId44"/>
    <p:sldId id="920" r:id="rId45"/>
    <p:sldId id="773" r:id="rId46"/>
  </p:sldIdLst>
  <p:sldSz cx="9144000" cy="5143500" type="screen16x9"/>
  <p:notesSz cx="6797675" cy="9926638"/>
  <p:custDataLst>
    <p:tags r:id="rId49"/>
  </p:custDataLst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W Headline OT-Book" charset="0"/>
        <a:ea typeface="MS PGothic" charset="0"/>
        <a:cs typeface="MS PGothic" charset="0"/>
      </a:defRPr>
    </a:lvl1pPr>
    <a:lvl2pPr marL="332039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W Headline OT-Book" charset="0"/>
        <a:ea typeface="MS PGothic" charset="0"/>
        <a:cs typeface="MS PGothic" charset="0"/>
      </a:defRPr>
    </a:lvl2pPr>
    <a:lvl3pPr marL="664079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W Headline OT-Book" charset="0"/>
        <a:ea typeface="MS PGothic" charset="0"/>
        <a:cs typeface="MS PGothic" charset="0"/>
      </a:defRPr>
    </a:lvl3pPr>
    <a:lvl4pPr marL="996118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W Headline OT-Book" charset="0"/>
        <a:ea typeface="MS PGothic" charset="0"/>
        <a:cs typeface="MS PGothic" charset="0"/>
      </a:defRPr>
    </a:lvl4pPr>
    <a:lvl5pPr marL="1328156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W Headline OT-Book" charset="0"/>
        <a:ea typeface="MS PGothic" charset="0"/>
        <a:cs typeface="MS PGothic" charset="0"/>
      </a:defRPr>
    </a:lvl5pPr>
    <a:lvl6pPr marL="1660196" algn="l" defTabSz="332039" rtl="0" eaLnBrk="1" latinLnBrk="0" hangingPunct="1">
      <a:defRPr kern="1200">
        <a:solidFill>
          <a:schemeClr val="tx1"/>
        </a:solidFill>
        <a:latin typeface="VW Headline OT-Book" charset="0"/>
        <a:ea typeface="MS PGothic" charset="0"/>
        <a:cs typeface="MS PGothic" charset="0"/>
      </a:defRPr>
    </a:lvl6pPr>
    <a:lvl7pPr marL="1992235" algn="l" defTabSz="332039" rtl="0" eaLnBrk="1" latinLnBrk="0" hangingPunct="1">
      <a:defRPr kern="1200">
        <a:solidFill>
          <a:schemeClr val="tx1"/>
        </a:solidFill>
        <a:latin typeface="VW Headline OT-Book" charset="0"/>
        <a:ea typeface="MS PGothic" charset="0"/>
        <a:cs typeface="MS PGothic" charset="0"/>
      </a:defRPr>
    </a:lvl7pPr>
    <a:lvl8pPr marL="2324274" algn="l" defTabSz="332039" rtl="0" eaLnBrk="1" latinLnBrk="0" hangingPunct="1">
      <a:defRPr kern="1200">
        <a:solidFill>
          <a:schemeClr val="tx1"/>
        </a:solidFill>
        <a:latin typeface="VW Headline OT-Book" charset="0"/>
        <a:ea typeface="MS PGothic" charset="0"/>
        <a:cs typeface="MS PGothic" charset="0"/>
      </a:defRPr>
    </a:lvl8pPr>
    <a:lvl9pPr marL="2656313" algn="l" defTabSz="332039" rtl="0" eaLnBrk="1" latinLnBrk="0" hangingPunct="1">
      <a:defRPr kern="1200">
        <a:solidFill>
          <a:schemeClr val="tx1"/>
        </a:solidFill>
        <a:latin typeface="VW Headline OT-Book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00C000"/>
    <a:srgbClr val="FF0000"/>
    <a:srgbClr val="FFC000"/>
    <a:srgbClr val="BE2E56"/>
    <a:srgbClr val="A04E4C"/>
    <a:srgbClr val="467492"/>
    <a:srgbClr val="D5B076"/>
    <a:srgbClr val="AAA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8" autoAdjust="0"/>
    <p:restoredTop sz="89362"/>
  </p:normalViewPr>
  <p:slideViewPr>
    <p:cSldViewPr snapToGrid="0" snapToObjects="1" showGuides="1">
      <p:cViewPr varScale="1">
        <p:scale>
          <a:sx n="133" d="100"/>
          <a:sy n="133" d="100"/>
        </p:scale>
        <p:origin x="12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 showGuides="1">
      <p:cViewPr varScale="1">
        <p:scale>
          <a:sx n="104" d="100"/>
          <a:sy n="104" d="100"/>
        </p:scale>
        <p:origin x="5232" y="23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latin typeface="VW Headline OT-Book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VW Headline OT-Book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latin typeface="VW Headline OT-Book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fld id="{E7401393-F507-1143-A58D-AA6A7F68541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681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latin typeface="VW Headline OT-Book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VW Headline OT-Book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algn="l" defTabSz="917575">
              <a:defRPr sz="1200">
                <a:latin typeface="VW Headline OT-Book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pPr>
              <a:defRPr/>
            </a:pPr>
            <a:fld id="{C3938E86-D527-3346-B8C5-93077BBBEA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556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W Headline OT-Book" charset="0"/>
        <a:ea typeface="MS PGothic" pitchFamily="34" charset="-128"/>
        <a:cs typeface="MS PGothic" charset="0"/>
      </a:defRPr>
    </a:lvl1pPr>
    <a:lvl2pPr marL="332039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W Headline OT-Book" charset="0"/>
        <a:ea typeface="MS PGothic" pitchFamily="34" charset="-128"/>
        <a:cs typeface="MS PGothic" charset="0"/>
      </a:defRPr>
    </a:lvl2pPr>
    <a:lvl3pPr marL="664079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W Headline OT-Book" charset="0"/>
        <a:ea typeface="MS PGothic" pitchFamily="34" charset="-128"/>
        <a:cs typeface="MS PGothic" charset="0"/>
      </a:defRPr>
    </a:lvl3pPr>
    <a:lvl4pPr marL="99611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W Headline OT-Book" charset="0"/>
        <a:ea typeface="MS PGothic" pitchFamily="34" charset="-128"/>
        <a:cs typeface="MS PGothic" charset="0"/>
      </a:defRPr>
    </a:lvl4pPr>
    <a:lvl5pPr marL="132815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VW Headline OT-Book" charset="0"/>
        <a:ea typeface="MS PGothic" pitchFamily="34" charset="-128"/>
        <a:cs typeface="MS PGothic" charset="0"/>
      </a:defRPr>
    </a:lvl5pPr>
    <a:lvl6pPr marL="1660196" algn="l" defTabSz="3320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92235" algn="l" defTabSz="3320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24274" algn="l" defTabSz="3320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56313" algn="l" defTabSz="3320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754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806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806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806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053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053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053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847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847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EXCEL: protocol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595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EXCEL: protocol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59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HLS: C-to-VHDL by vendors (“accelerators”)</a:t>
            </a:r>
          </a:p>
          <a:p>
            <a:r>
              <a:rPr lang="en-US" dirty="0"/>
              <a:t>Generator frameworks: MathWorks HDL Coder (Simulink), Spinal HDL (Scala)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272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EXCEL: protocol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595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US" dirty="0" err="1"/>
              <a:t>PnlFstpLlvMpletTerm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674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US" dirty="0" err="1"/>
              <a:t>PnlFstpLlvMpletTerm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674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US" dirty="0" err="1"/>
              <a:t>PnlFstpLlvMpletTerm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674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DIAGRAM: </a:t>
            </a:r>
            <a:r>
              <a:rPr lang="en-US" dirty="0" err="1"/>
              <a:t>fsmtrack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50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DIAGRAM: </a:t>
            </a:r>
            <a:r>
              <a:rPr lang="en-US" dirty="0" err="1"/>
              <a:t>fsmtrack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50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state share and first occurrence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256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state share and first occurrence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256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state share and first occurrence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256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HLS: C-to-VHDL by vendors (“accelerators”)</a:t>
            </a:r>
          </a:p>
          <a:p>
            <a:r>
              <a:rPr lang="en-US" dirty="0"/>
              <a:t>Generator frameworks: MathWorks HDL Coder (Simulink), Spinal HDL (Scala)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272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348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83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354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354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354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38E86-D527-3346-B8C5-93077BBBEA8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35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0" imgH="531" progId="TCLayout.ActiveDocument.1">
                  <p:embed/>
                </p:oleObj>
              </mc:Choice>
              <mc:Fallback>
                <p:oleObj name="think-cell Folie" r:id="rId3" imgW="530" imgH="531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11138755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ECA5E1BC-76B3-0D4B-972A-A76C48982638}"/>
              </a:ext>
            </a:extLst>
          </p:cNvPr>
          <p:cNvSpPr/>
          <p:nvPr userDrawn="1"/>
        </p:nvSpPr>
        <p:spPr>
          <a:xfrm>
            <a:off x="-6" y="0"/>
            <a:ext cx="9144000" cy="82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66D29D1-5956-E445-8A15-6A8D1CA0369D}"/>
              </a:ext>
            </a:extLst>
          </p:cNvPr>
          <p:cNvSpPr/>
          <p:nvPr userDrawn="1"/>
        </p:nvSpPr>
        <p:spPr>
          <a:xfrm>
            <a:off x="1" y="4752416"/>
            <a:ext cx="9144000" cy="3910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C6B7D46-23E8-2D48-81D5-3756C10F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8807271" cy="37067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9CDB8BBB-6D9E-6942-A618-90C6E6160DB4}"/>
              </a:ext>
            </a:extLst>
          </p:cNvPr>
          <p:cNvSpPr txBox="1">
            <a:spLocks/>
          </p:cNvSpPr>
          <p:nvPr userDrawn="1"/>
        </p:nvSpPr>
        <p:spPr>
          <a:xfrm>
            <a:off x="-1" y="4840130"/>
            <a:ext cx="5099825" cy="218914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baseline="0">
                <a:solidFill>
                  <a:schemeClr val="bg1"/>
                </a:solidFill>
                <a:latin typeface="VW Headline OT-Book" charset="0"/>
                <a:ea typeface="MS PGothic" charset="0"/>
                <a:cs typeface="MS PGothic" charset="0"/>
              </a:defRPr>
            </a:lvl1pPr>
            <a:lvl2pPr marL="3320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2pPr>
            <a:lvl3pPr marL="66407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3pPr>
            <a:lvl4pPr marL="996118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4pPr>
            <a:lvl5pPr marL="1328156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5pPr>
            <a:lvl6pPr marL="1660196" algn="l" defTabSz="332039" rtl="0" eaLnBrk="1" latinLnBrk="0" hangingPunct="1"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6pPr>
            <a:lvl7pPr marL="1992235" algn="l" defTabSz="332039" rtl="0" eaLnBrk="1" latinLnBrk="0" hangingPunct="1"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7pPr>
            <a:lvl8pPr marL="2324274" algn="l" defTabSz="332039" rtl="0" eaLnBrk="1" latinLnBrk="0" hangingPunct="1"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8pPr>
            <a:lvl9pPr marL="2656313" algn="l" defTabSz="332039" rtl="0" eaLnBrk="1" latinLnBrk="0" hangingPunct="1"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9pPr>
          </a:lstStyle>
          <a:p>
            <a:pPr algn="l"/>
            <a:r>
              <a:rPr lang="de-DE" sz="1100" baseline="0" dirty="0" err="1">
                <a:latin typeface="+mj-lt"/>
              </a:rPr>
              <a:t>Becoming</a:t>
            </a:r>
            <a:r>
              <a:rPr lang="de-DE" sz="1100" baseline="0" dirty="0">
                <a:latin typeface="+mj-lt"/>
              </a:rPr>
              <a:t> </a:t>
            </a:r>
            <a:r>
              <a:rPr lang="de-DE" sz="1100" baseline="0" dirty="0" err="1">
                <a:latin typeface="+mj-lt"/>
              </a:rPr>
              <a:t>vendor</a:t>
            </a:r>
            <a:r>
              <a:rPr lang="de-DE" sz="1100" baseline="0" dirty="0">
                <a:latin typeface="+mj-lt"/>
              </a:rPr>
              <a:t> </a:t>
            </a:r>
            <a:r>
              <a:rPr lang="de-DE" sz="1100" baseline="0" dirty="0" err="1">
                <a:latin typeface="+mj-lt"/>
              </a:rPr>
              <a:t>agnostic</a:t>
            </a:r>
            <a:r>
              <a:rPr lang="de-DE" sz="1100" baseline="0" dirty="0">
                <a:latin typeface="+mj-lt"/>
              </a:rPr>
              <a:t> </a:t>
            </a:r>
            <a:r>
              <a:rPr lang="de-DE" sz="1100" baseline="0" dirty="0" err="1">
                <a:latin typeface="+mj-lt"/>
              </a:rPr>
              <a:t>with</a:t>
            </a:r>
            <a:r>
              <a:rPr lang="de-DE" sz="1100" baseline="0" dirty="0">
                <a:latin typeface="+mj-lt"/>
              </a:rPr>
              <a:t> </a:t>
            </a:r>
            <a:r>
              <a:rPr lang="de-DE" sz="1100" baseline="0" dirty="0" err="1">
                <a:latin typeface="+mj-lt"/>
              </a:rPr>
              <a:t>the</a:t>
            </a:r>
            <a:r>
              <a:rPr lang="de-DE" sz="1100" baseline="0" dirty="0">
                <a:latin typeface="+mj-lt"/>
              </a:rPr>
              <a:t> </a:t>
            </a:r>
            <a:r>
              <a:rPr lang="de-DE" sz="1100" baseline="0" dirty="0" err="1">
                <a:latin typeface="+mj-lt"/>
              </a:rPr>
              <a:t>help</a:t>
            </a:r>
            <a:r>
              <a:rPr lang="de-DE" sz="1100" baseline="0" dirty="0">
                <a:latin typeface="+mj-lt"/>
              </a:rPr>
              <a:t> </a:t>
            </a:r>
            <a:r>
              <a:rPr lang="de-DE" sz="1100" baseline="0" dirty="0" err="1">
                <a:latin typeface="+mj-lt"/>
              </a:rPr>
              <a:t>of</a:t>
            </a:r>
            <a:endParaRPr lang="de-DE" sz="1100" baseline="0" dirty="0">
              <a:latin typeface="+mj-lt"/>
            </a:endParaRPr>
          </a:p>
          <a:p>
            <a:pPr algn="l"/>
            <a:r>
              <a:rPr lang="de-DE" sz="1100" baseline="0" dirty="0">
                <a:latin typeface="+mj-lt"/>
              </a:rPr>
              <a:t>model-</a:t>
            </a:r>
            <a:r>
              <a:rPr lang="de-DE" sz="1100" baseline="0" dirty="0" err="1">
                <a:latin typeface="+mj-lt"/>
              </a:rPr>
              <a:t>based</a:t>
            </a:r>
            <a:r>
              <a:rPr lang="de-DE" sz="1100" baseline="0" dirty="0">
                <a:latin typeface="+mj-lt"/>
              </a:rPr>
              <a:t> source code </a:t>
            </a:r>
            <a:r>
              <a:rPr lang="de-DE" sz="1100" baseline="0" dirty="0" err="1">
                <a:latin typeface="+mj-lt"/>
              </a:rPr>
              <a:t>generation</a:t>
            </a:r>
            <a:endParaRPr lang="de-DE" sz="1100" baseline="0" dirty="0">
              <a:latin typeface="+mj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0963D4-999F-4A4F-A271-1812B03D6E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6265" y="4803363"/>
            <a:ext cx="1174750" cy="274343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0A88EAB7-D491-1447-80EF-757A14455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329"/>
            <a:ext cx="9144002" cy="490007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base" latinLnBrk="0" hangingPunct="1">
              <a:lnSpc>
                <a:spcPts val="24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ts val="24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/>
              <a:t>Title</a:t>
            </a:r>
            <a:endParaRPr lang="en-US" dirty="0"/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98438962-D8A0-615C-E5F7-CD2072FCBF22}"/>
              </a:ext>
            </a:extLst>
          </p:cNvPr>
          <p:cNvSpPr txBox="1">
            <a:spLocks/>
          </p:cNvSpPr>
          <p:nvPr userDrawn="1"/>
        </p:nvSpPr>
        <p:spPr>
          <a:xfrm>
            <a:off x="6423102" y="4838501"/>
            <a:ext cx="2720898" cy="218914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baseline="0">
                <a:solidFill>
                  <a:schemeClr val="bg1"/>
                </a:solidFill>
                <a:latin typeface="VW Headline OT-Book" charset="0"/>
                <a:ea typeface="MS PGothic" charset="0"/>
                <a:cs typeface="MS PGothic" charset="0"/>
              </a:defRPr>
            </a:lvl1pPr>
            <a:lvl2pPr marL="3320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2pPr>
            <a:lvl3pPr marL="66407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3pPr>
            <a:lvl4pPr marL="996118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4pPr>
            <a:lvl5pPr marL="1328156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5pPr>
            <a:lvl6pPr marL="1660196" algn="l" defTabSz="332039" rtl="0" eaLnBrk="1" latinLnBrk="0" hangingPunct="1"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6pPr>
            <a:lvl7pPr marL="1992235" algn="l" defTabSz="332039" rtl="0" eaLnBrk="1" latinLnBrk="0" hangingPunct="1"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7pPr>
            <a:lvl8pPr marL="2324274" algn="l" defTabSz="332039" rtl="0" eaLnBrk="1" latinLnBrk="0" hangingPunct="1"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8pPr>
            <a:lvl9pPr marL="2656313" algn="l" defTabSz="332039" rtl="0" eaLnBrk="1" latinLnBrk="0" hangingPunct="1">
              <a:defRPr kern="1200">
                <a:solidFill>
                  <a:schemeClr val="tx1"/>
                </a:solidFill>
                <a:latin typeface="VW Headline OT-Book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de-DE" sz="1200" baseline="0" dirty="0">
                <a:latin typeface="+mj-lt"/>
              </a:rPr>
              <a:t>1st FPGA Developers‘ Forum (June 2024)</a:t>
            </a:r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520E22E2-5F4A-3476-18FD-C9BBEAE3B76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510845"/>
            <a:ext cx="9144000" cy="301522"/>
          </a:xfrm>
          <a:prstGeom prst="rect">
            <a:avLst/>
          </a:prstGeom>
        </p:spPr>
        <p:txBody>
          <a:bodyPr anchor="ctr" anchorCtr="0"/>
          <a:lstStyle>
            <a:lvl1pPr>
              <a:defRPr sz="20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| Subtitle Next</a:t>
            </a:r>
          </a:p>
        </p:txBody>
      </p:sp>
    </p:spTree>
    <p:extLst>
      <p:ext uri="{BB962C8B-B14F-4D97-AF65-F5344CB8AC3E}">
        <p14:creationId xmlns:p14="http://schemas.microsoft.com/office/powerpoint/2010/main" val="27413495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0" r:id="rId2"/>
  </p:sldLayoutIdLst>
  <p:transition>
    <p:cut/>
  </p:transition>
  <p:hf hdr="0"/>
  <p:txStyles>
    <p:titleStyle>
      <a:lvl1pPr algn="l" rtl="0" eaLnBrk="1" fontAlgn="base" hangingPunct="1">
        <a:lnSpc>
          <a:spcPts val="243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lnSpc>
          <a:spcPts val="243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1" fontAlgn="base" hangingPunct="1">
        <a:lnSpc>
          <a:spcPts val="243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1" fontAlgn="base" hangingPunct="1">
        <a:lnSpc>
          <a:spcPts val="243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1" fontAlgn="base" hangingPunct="1">
        <a:lnSpc>
          <a:spcPts val="243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332039" algn="l" rtl="0" eaLnBrk="1" fontAlgn="base" hangingPunct="1">
        <a:lnSpc>
          <a:spcPts val="243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VW Headline OT-Black" charset="0"/>
          <a:ea typeface="ＭＳ Ｐゴシック" charset="0"/>
        </a:defRPr>
      </a:lvl6pPr>
      <a:lvl7pPr marL="664079" algn="l" rtl="0" eaLnBrk="1" fontAlgn="base" hangingPunct="1">
        <a:lnSpc>
          <a:spcPts val="243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VW Headline OT-Black" charset="0"/>
          <a:ea typeface="ＭＳ Ｐゴシック" charset="0"/>
        </a:defRPr>
      </a:lvl7pPr>
      <a:lvl8pPr marL="996118" algn="l" rtl="0" eaLnBrk="1" fontAlgn="base" hangingPunct="1">
        <a:lnSpc>
          <a:spcPts val="243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VW Headline OT-Black" charset="0"/>
          <a:ea typeface="ＭＳ Ｐゴシック" charset="0"/>
        </a:defRPr>
      </a:lvl8pPr>
      <a:lvl9pPr marL="1328156" algn="l" rtl="0" eaLnBrk="1" fontAlgn="base" hangingPunct="1">
        <a:lnSpc>
          <a:spcPts val="2433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VW Headline OT-Black" charset="0"/>
          <a:ea typeface="ＭＳ Ｐゴシック" charset="0"/>
        </a:defRPr>
      </a:lvl9pPr>
    </p:titleStyle>
    <p:bodyStyle>
      <a:lvl1pPr marL="249029" indent="-249029" algn="l" rtl="0" eaLnBrk="1" fontAlgn="base" hangingPunct="1">
        <a:lnSpc>
          <a:spcPts val="1307"/>
        </a:lnSpc>
        <a:spcBef>
          <a:spcPct val="50000"/>
        </a:spcBef>
        <a:spcAft>
          <a:spcPct val="0"/>
        </a:spcAft>
        <a:defRPr sz="1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193690" indent="-192537" algn="l" rtl="0" eaLnBrk="1" fontAlgn="base" hangingPunct="1">
        <a:lnSpc>
          <a:spcPts val="1888"/>
        </a:lnSpc>
        <a:spcBef>
          <a:spcPct val="50000"/>
        </a:spcBef>
        <a:spcAft>
          <a:spcPct val="0"/>
        </a:spcAft>
        <a:buFont typeface="VW Headline OT-Book" charset="0"/>
        <a:buChar char="−"/>
        <a:defRPr sz="15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387379" indent="-192537" algn="l" rtl="0" eaLnBrk="1" fontAlgn="base" hangingPunct="1">
        <a:lnSpc>
          <a:spcPts val="1888"/>
        </a:lnSpc>
        <a:spcBef>
          <a:spcPct val="50000"/>
        </a:spcBef>
        <a:spcAft>
          <a:spcPct val="0"/>
        </a:spcAft>
        <a:buFont typeface="VW Headline OT-Book" charset="0"/>
        <a:buChar char="−"/>
        <a:defRPr sz="15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517659" indent="-129126" algn="l" rtl="0" eaLnBrk="1" fontAlgn="base" hangingPunct="1">
        <a:lnSpc>
          <a:spcPts val="1307"/>
        </a:lnSpc>
        <a:spcBef>
          <a:spcPct val="5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654855" indent="-136044" algn="l" rtl="0" eaLnBrk="1" fontAlgn="base" hangingPunct="1">
        <a:lnSpc>
          <a:spcPts val="1307"/>
        </a:lnSpc>
        <a:spcBef>
          <a:spcPct val="5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986894" indent="-136044" algn="l" rtl="0" eaLnBrk="1" fontAlgn="base" hangingPunct="1">
        <a:lnSpc>
          <a:spcPts val="1888"/>
        </a:lnSpc>
        <a:spcBef>
          <a:spcPct val="5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</a:defRPr>
      </a:lvl6pPr>
      <a:lvl7pPr marL="1318933" indent="-136044" algn="l" rtl="0" eaLnBrk="1" fontAlgn="base" hangingPunct="1">
        <a:lnSpc>
          <a:spcPts val="1888"/>
        </a:lnSpc>
        <a:spcBef>
          <a:spcPct val="5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</a:defRPr>
      </a:lvl7pPr>
      <a:lvl8pPr marL="1650972" indent="-136044" algn="l" rtl="0" eaLnBrk="1" fontAlgn="base" hangingPunct="1">
        <a:lnSpc>
          <a:spcPts val="1888"/>
        </a:lnSpc>
        <a:spcBef>
          <a:spcPct val="5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</a:defRPr>
      </a:lvl8pPr>
      <a:lvl9pPr marL="1983011" indent="-136044" algn="l" rtl="0" eaLnBrk="1" fontAlgn="base" hangingPunct="1">
        <a:lnSpc>
          <a:spcPts val="1888"/>
        </a:lnSpc>
        <a:spcBef>
          <a:spcPct val="5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3320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2039" algn="l" defTabSz="3320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4079" algn="l" defTabSz="3320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96118" algn="l" defTabSz="3320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28156" algn="l" defTabSz="3320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0196" algn="l" defTabSz="3320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92235" algn="l" defTabSz="3320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24274" algn="l" defTabSz="3320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56313" algn="l" defTabSz="33203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psitech.github.io/Laser-Scanner-By-Platform/" TargetMode="External"/><Relationship Id="rId2" Type="http://schemas.openxmlformats.org/officeDocument/2006/relationships/hyperlink" Target="https://github.com/mpsitech/The-Whiznium-Document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hyperlink" Target="https://www.mpsitech.com/documentation/presentation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psitech.github.io/Laser-Scanner-By-Platform/" TargetMode="External"/><Relationship Id="rId2" Type="http://schemas.openxmlformats.org/officeDocument/2006/relationships/hyperlink" Target="https://github.com/mpsitech/The-Whiznium-Document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psitech.com/documentation/presentation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psitech" TargetMode="External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Natur enthält.&#10;&#10;Automatisch generierte Beschreibung">
            <a:extLst>
              <a:ext uri="{FF2B5EF4-FFF2-40B4-BE49-F238E27FC236}">
                <a16:creationId xmlns:a16="http://schemas.microsoft.com/office/drawing/2014/main" id="{578317C0-34F0-5F43-88FD-CD9BAA58E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C9E5C82-5676-4F4B-82EE-93C4A0A69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02" y="4137008"/>
            <a:ext cx="2603500" cy="81962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A27EB2A-15C7-3D42-8D2D-D1F501F713DF}"/>
              </a:ext>
            </a:extLst>
          </p:cNvPr>
          <p:cNvSpPr txBox="1"/>
          <p:nvPr/>
        </p:nvSpPr>
        <p:spPr>
          <a:xfrm>
            <a:off x="67112" y="1782229"/>
            <a:ext cx="9009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b="1" dirty="0" err="1">
                <a:latin typeface="+mj-lt"/>
              </a:rPr>
              <a:t>Becoming</a:t>
            </a:r>
            <a:r>
              <a:rPr lang="de-DE" sz="3200" b="1" dirty="0">
                <a:latin typeface="+mj-lt"/>
              </a:rPr>
              <a:t> </a:t>
            </a:r>
            <a:r>
              <a:rPr lang="de-DE" sz="3200" b="1" dirty="0" err="1">
                <a:latin typeface="+mj-lt"/>
              </a:rPr>
              <a:t>vendor</a:t>
            </a:r>
            <a:r>
              <a:rPr lang="de-DE" sz="3200" b="1" dirty="0">
                <a:latin typeface="+mj-lt"/>
              </a:rPr>
              <a:t> </a:t>
            </a:r>
            <a:r>
              <a:rPr lang="de-DE" sz="3200" b="1" dirty="0" err="1">
                <a:latin typeface="+mj-lt"/>
              </a:rPr>
              <a:t>agnostic</a:t>
            </a:r>
            <a:r>
              <a:rPr lang="de-DE" sz="3200" b="1" dirty="0">
                <a:latin typeface="+mj-lt"/>
              </a:rPr>
              <a:t> </a:t>
            </a:r>
            <a:r>
              <a:rPr lang="de-DE" sz="3200" b="1" dirty="0" err="1">
                <a:latin typeface="+mj-lt"/>
              </a:rPr>
              <a:t>with</a:t>
            </a:r>
            <a:r>
              <a:rPr lang="de-DE" sz="3200" b="1" dirty="0">
                <a:latin typeface="+mj-lt"/>
              </a:rPr>
              <a:t> </a:t>
            </a:r>
            <a:r>
              <a:rPr lang="de-DE" sz="3200" b="1" dirty="0" err="1">
                <a:latin typeface="+mj-lt"/>
              </a:rPr>
              <a:t>the</a:t>
            </a:r>
            <a:r>
              <a:rPr lang="de-DE" sz="3200" b="1" dirty="0">
                <a:latin typeface="+mj-lt"/>
              </a:rPr>
              <a:t> </a:t>
            </a:r>
            <a:r>
              <a:rPr lang="de-DE" sz="3200" b="1" dirty="0" err="1">
                <a:latin typeface="+mj-lt"/>
              </a:rPr>
              <a:t>help</a:t>
            </a:r>
            <a:r>
              <a:rPr lang="de-DE" sz="3200" b="1" dirty="0">
                <a:latin typeface="+mj-lt"/>
              </a:rPr>
              <a:t> </a:t>
            </a:r>
            <a:r>
              <a:rPr lang="de-DE" sz="3200" b="1" dirty="0" err="1">
                <a:latin typeface="+mj-lt"/>
              </a:rPr>
              <a:t>of</a:t>
            </a:r>
            <a:endParaRPr lang="de-DE" sz="3200" b="1" dirty="0">
              <a:latin typeface="+mj-lt"/>
            </a:endParaRPr>
          </a:p>
          <a:p>
            <a:pPr algn="l"/>
            <a:r>
              <a:rPr lang="de-DE" sz="3200" b="1" dirty="0">
                <a:latin typeface="+mj-lt"/>
              </a:rPr>
              <a:t>model-</a:t>
            </a:r>
            <a:r>
              <a:rPr lang="de-DE" sz="3200" b="1" dirty="0" err="1">
                <a:latin typeface="+mj-lt"/>
              </a:rPr>
              <a:t>based</a:t>
            </a:r>
            <a:r>
              <a:rPr lang="de-DE" sz="3200" b="1" dirty="0">
                <a:latin typeface="+mj-lt"/>
              </a:rPr>
              <a:t> source code </a:t>
            </a:r>
            <a:r>
              <a:rPr lang="de-DE" sz="3200" b="1" dirty="0" err="1">
                <a:latin typeface="+mj-lt"/>
              </a:rPr>
              <a:t>generation</a:t>
            </a:r>
            <a:endParaRPr lang="en-US" sz="3200" b="1" dirty="0">
              <a:latin typeface="+mj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60421B6-D090-2543-9DE1-1A463E213E7C}"/>
              </a:ext>
            </a:extLst>
          </p:cNvPr>
          <p:cNvSpPr txBox="1"/>
          <p:nvPr/>
        </p:nvSpPr>
        <p:spPr>
          <a:xfrm>
            <a:off x="2265993" y="3529737"/>
            <a:ext cx="6747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Alexander Wirthmüller</a:t>
            </a:r>
          </a:p>
          <a:p>
            <a:pPr algn="r"/>
            <a:r>
              <a:rPr lang="en-US" sz="2400" dirty="0" err="1">
                <a:latin typeface="+mj-lt"/>
              </a:rPr>
              <a:t>aw@mpsitechnologies.com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2731202"/>
      </p:ext>
    </p:ext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Modular description (IexWdbeMdl.txt), CRC template, polynomial changed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  <p:pic>
        <p:nvPicPr>
          <p:cNvPr id="5" name="Grafik 4" descr=" 6">
            <a:extLst>
              <a:ext uri="{FF2B5EF4-FFF2-40B4-BE49-F238E27FC236}">
                <a16:creationId xmlns:a16="http://schemas.microsoft.com/office/drawing/2014/main" id="{1EE7A6F2-B84E-6895-BFB9-03151A57C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512" y="14329"/>
            <a:ext cx="6314973" cy="5143500"/>
          </a:xfrm>
          <a:prstGeom prst="rect">
            <a:avLst/>
          </a:prstGeom>
        </p:spPr>
      </p:pic>
      <p:pic>
        <p:nvPicPr>
          <p:cNvPr id="6" name="Grafik 5" descr=" 8">
            <a:extLst>
              <a:ext uri="{FF2B5EF4-FFF2-40B4-BE49-F238E27FC236}">
                <a16:creationId xmlns:a16="http://schemas.microsoft.com/office/drawing/2014/main" id="{14FFB4BB-732F-737D-B224-16F5F9E14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" y="99829"/>
            <a:ext cx="9144000" cy="5058000"/>
          </a:xfrm>
          <a:prstGeom prst="rect">
            <a:avLst/>
          </a:prstGeom>
        </p:spPr>
      </p:pic>
      <p:pic>
        <p:nvPicPr>
          <p:cNvPr id="7" name="Grafik 6" descr=" 10">
            <a:extLst>
              <a:ext uri="{FF2B5EF4-FFF2-40B4-BE49-F238E27FC236}">
                <a16:creationId xmlns:a16="http://schemas.microsoft.com/office/drawing/2014/main" id="{4FEA034B-D9F2-25CB-9EF3-4979DAB3C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829"/>
            <a:ext cx="9144000" cy="50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5036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Command set and buffer transfers (IexWdbeCsx.txt), command added to module “Client”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</p:spTree>
    <p:extLst>
      <p:ext uri="{BB962C8B-B14F-4D97-AF65-F5344CB8AC3E}">
        <p14:creationId xmlns:p14="http://schemas.microsoft.com/office/powerpoint/2010/main" val="178695755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Command set and buffer transfers (IexWdbeCsx.txt), command added to module “Client”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  <p:pic>
        <p:nvPicPr>
          <p:cNvPr id="5" name="Grafik 4" descr=" 6">
            <a:extLst>
              <a:ext uri="{FF2B5EF4-FFF2-40B4-BE49-F238E27FC236}">
                <a16:creationId xmlns:a16="http://schemas.microsoft.com/office/drawing/2014/main" id="{C9842C66-6E67-8203-3937-EFB21D145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376" y="0"/>
            <a:ext cx="63012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0014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Command set and buffer transfers (IexWdbeCsx.txt), command added to module “Client”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  <p:pic>
        <p:nvPicPr>
          <p:cNvPr id="5" name="Grafik 4" descr=" 6">
            <a:extLst>
              <a:ext uri="{FF2B5EF4-FFF2-40B4-BE49-F238E27FC236}">
                <a16:creationId xmlns:a16="http://schemas.microsoft.com/office/drawing/2014/main" id="{C9842C66-6E67-8203-3937-EFB21D145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376" y="0"/>
            <a:ext cx="6301245" cy="5143500"/>
          </a:xfrm>
          <a:prstGeom prst="rect">
            <a:avLst/>
          </a:prstGeom>
        </p:spPr>
      </p:pic>
      <p:pic>
        <p:nvPicPr>
          <p:cNvPr id="6" name="Grafik 5" descr=" 8">
            <a:extLst>
              <a:ext uri="{FF2B5EF4-FFF2-40B4-BE49-F238E27FC236}">
                <a16:creationId xmlns:a16="http://schemas.microsoft.com/office/drawing/2014/main" id="{B88E1E17-A407-0124-287F-C53D9DCEB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" y="93878"/>
            <a:ext cx="9144000" cy="50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031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Custom fine structure (IexWdbeFin.txt), FSM state added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</p:spTree>
    <p:extLst>
      <p:ext uri="{BB962C8B-B14F-4D97-AF65-F5344CB8AC3E}">
        <p14:creationId xmlns:p14="http://schemas.microsoft.com/office/powerpoint/2010/main" val="92010721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Custom fine structure (IexWdbeFin.txt), FSM state added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  <p:pic>
        <p:nvPicPr>
          <p:cNvPr id="5" name="Grafik 4" descr=" 6">
            <a:extLst>
              <a:ext uri="{FF2B5EF4-FFF2-40B4-BE49-F238E27FC236}">
                <a16:creationId xmlns:a16="http://schemas.microsoft.com/office/drawing/2014/main" id="{E0CE9E72-0796-FAAD-6A2B-8997EDFAC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61" y="0"/>
            <a:ext cx="68686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3984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Custom fine structure (IexWdbeFin.txt), FSM state added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  <p:pic>
        <p:nvPicPr>
          <p:cNvPr id="5" name="Grafik 4" descr=" 6">
            <a:extLst>
              <a:ext uri="{FF2B5EF4-FFF2-40B4-BE49-F238E27FC236}">
                <a16:creationId xmlns:a16="http://schemas.microsoft.com/office/drawing/2014/main" id="{E0CE9E72-0796-FAAD-6A2B-8997EDFAC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61" y="0"/>
            <a:ext cx="6868677" cy="5143500"/>
          </a:xfrm>
          <a:prstGeom prst="rect">
            <a:avLst/>
          </a:prstGeom>
        </p:spPr>
      </p:pic>
      <p:pic>
        <p:nvPicPr>
          <p:cNvPr id="6" name="Grafik 5" descr=" 8">
            <a:extLst>
              <a:ext uri="{FF2B5EF4-FFF2-40B4-BE49-F238E27FC236}">
                <a16:creationId xmlns:a16="http://schemas.microsoft.com/office/drawing/2014/main" id="{D5D6260C-BECF-F7E9-4B62-307926F83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71171"/>
            <a:ext cx="9144000" cy="50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376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b="1" dirty="0" err="1"/>
              <a:t>WhizniumDBE</a:t>
            </a:r>
            <a:r>
              <a:rPr lang="en-DE" sz="1600" dirty="0"/>
              <a:t> Iterator (cross-platform Java tool accessing the </a:t>
            </a:r>
            <a:r>
              <a:rPr lang="en-DE" sz="1600" b="1" dirty="0" err="1"/>
              <a:t>WhizniumDBE</a:t>
            </a:r>
            <a:r>
              <a:rPr lang="en-DE" sz="1600" dirty="0"/>
              <a:t> daemon via it JSON API)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</p:spTree>
    <p:extLst>
      <p:ext uri="{BB962C8B-B14F-4D97-AF65-F5344CB8AC3E}">
        <p14:creationId xmlns:p14="http://schemas.microsoft.com/office/powerpoint/2010/main" val="318804895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b="1" dirty="0" err="1"/>
              <a:t>WhizniumDBE</a:t>
            </a:r>
            <a:r>
              <a:rPr lang="en-DE" sz="1600" dirty="0"/>
              <a:t> Iterator (cross-platform Java tool accessing the </a:t>
            </a:r>
            <a:r>
              <a:rPr lang="en-DE" sz="1600" b="1" dirty="0" err="1"/>
              <a:t>WhizniumDBE</a:t>
            </a:r>
            <a:r>
              <a:rPr lang="en-DE" sz="1600" dirty="0"/>
              <a:t> daemon via it JSON API)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  <p:pic>
        <p:nvPicPr>
          <p:cNvPr id="5" name="step" descr=" 5">
            <a:hlinkClick r:id="" action="ppaction://media"/>
            <a:extLst>
              <a:ext uri="{FF2B5EF4-FFF2-40B4-BE49-F238E27FC236}">
                <a16:creationId xmlns:a16="http://schemas.microsoft.com/office/drawing/2014/main" id="{ECC116A0-AEC0-8CFC-2355-561F54EFDF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9" y="1432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8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Tabletop 3D laser scanner, implemented on mid-range devices from all major vendors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AMD Zynq, </a:t>
            </a:r>
            <a:r>
              <a:rPr lang="en-US" sz="1600" dirty="0" err="1"/>
              <a:t>ZynqMP</a:t>
            </a:r>
            <a:r>
              <a:rPr lang="en-US" sz="1600" dirty="0"/>
              <a:t>; </a:t>
            </a:r>
            <a:r>
              <a:rPr lang="en-US" sz="1600" dirty="0" err="1"/>
              <a:t>Efinix</a:t>
            </a:r>
            <a:r>
              <a:rPr lang="en-US" sz="1600" dirty="0"/>
              <a:t> Titanium; Lattice </a:t>
            </a:r>
            <a:r>
              <a:rPr lang="en-US" sz="1600" dirty="0" err="1"/>
              <a:t>CrossLinkNX</a:t>
            </a:r>
            <a:r>
              <a:rPr lang="en-US" sz="1600" dirty="0"/>
              <a:t>; Microchip </a:t>
            </a:r>
            <a:r>
              <a:rPr lang="en-US" sz="1600" dirty="0" err="1"/>
              <a:t>PolarFire</a:t>
            </a:r>
            <a:r>
              <a:rPr lang="en-US" sz="1600" dirty="0"/>
              <a:t> SoC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Work in progress: Altera </a:t>
            </a:r>
            <a:r>
              <a:rPr lang="en-US" sz="1600" dirty="0" err="1"/>
              <a:t>CycloneV</a:t>
            </a:r>
            <a:r>
              <a:rPr lang="en-US" sz="1600" dirty="0"/>
              <a:t>, </a:t>
            </a:r>
            <a:r>
              <a:rPr lang="en-US" sz="1600" dirty="0" err="1"/>
              <a:t>Agilex</a:t>
            </a:r>
            <a:r>
              <a:rPr lang="en-US" sz="1600" dirty="0"/>
              <a:t> E; Lattice Avant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| Workflow </a:t>
            </a:r>
            <a:r>
              <a:rPr lang="en-US" dirty="0">
                <a:solidFill>
                  <a:schemeClr val="bg1"/>
                </a:solidFill>
              </a:rPr>
              <a:t>| Starter kit</a:t>
            </a:r>
          </a:p>
        </p:txBody>
      </p:sp>
    </p:spTree>
    <p:extLst>
      <p:ext uri="{BB962C8B-B14F-4D97-AF65-F5344CB8AC3E}">
        <p14:creationId xmlns:p14="http://schemas.microsoft.com/office/powerpoint/2010/main" val="17267153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065D7CAE-C639-81CE-B1D2-F1C301EB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Introduction</a:t>
            </a:r>
            <a:endParaRPr lang="en-US" dirty="0"/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624D92F2-B253-195F-30E6-62670E49224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DE" dirty="0"/>
              <a:t>About me</a:t>
            </a:r>
            <a:endParaRPr lang="en-US" dirty="0"/>
          </a:p>
        </p:txBody>
      </p:sp>
      <p:sp>
        <p:nvSpPr>
          <p:cNvPr id="8" name="Inhaltsplatzhalter 1" descr=" 8">
            <a:extLst>
              <a:ext uri="{FF2B5EF4-FFF2-40B4-BE49-F238E27FC236}">
                <a16:creationId xmlns:a16="http://schemas.microsoft.com/office/drawing/2014/main" id="{E998845D-56DC-BF41-9747-3B0DABE5C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5" y="939270"/>
            <a:ext cx="5781682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Based in Munich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Diploma in Electrical Engineering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Founder and Director at MPSI Technologies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MPSI Technologies: make Embedded Software development more pleasant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–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by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replacing repetitive tasks with</a:t>
            </a:r>
            <a:b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</a:b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model-based source code generation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Senior Staff Engineer with Symeo / indie Semiconductor (industrial radar)</a:t>
            </a:r>
            <a:endParaRPr lang="en-US" sz="1600" dirty="0"/>
          </a:p>
        </p:txBody>
      </p:sp>
      <p:pic>
        <p:nvPicPr>
          <p:cNvPr id="2" name="Grafik 1" descr=" 10">
            <a:extLst>
              <a:ext uri="{FF2B5EF4-FFF2-40B4-BE49-F238E27FC236}">
                <a16:creationId xmlns:a16="http://schemas.microsoft.com/office/drawing/2014/main" id="{F4E3E2B1-C168-E200-7064-DB184A1DD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538" y="2298644"/>
            <a:ext cx="2057400" cy="647700"/>
          </a:xfrm>
          <a:prstGeom prst="rect">
            <a:avLst/>
          </a:prstGeom>
        </p:spPr>
      </p:pic>
      <p:pic>
        <p:nvPicPr>
          <p:cNvPr id="5" name="Grafik 4" descr=" 7">
            <a:extLst>
              <a:ext uri="{FF2B5EF4-FFF2-40B4-BE49-F238E27FC236}">
                <a16:creationId xmlns:a16="http://schemas.microsoft.com/office/drawing/2014/main" id="{872A9900-2065-751C-3FAD-53EFA2FC4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838" y="3472031"/>
            <a:ext cx="1256417" cy="64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0336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Tabletop 3D laser scanner, implemented on mid-range devices from all major vendors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AMD Zynq, </a:t>
            </a:r>
            <a:r>
              <a:rPr lang="en-US" sz="1600" dirty="0" err="1"/>
              <a:t>ZynqMP</a:t>
            </a:r>
            <a:r>
              <a:rPr lang="en-US" sz="1600" dirty="0"/>
              <a:t>; </a:t>
            </a:r>
            <a:r>
              <a:rPr lang="en-US" sz="1600" dirty="0" err="1"/>
              <a:t>Efinix</a:t>
            </a:r>
            <a:r>
              <a:rPr lang="en-US" sz="1600" dirty="0"/>
              <a:t> Titanium; Lattice </a:t>
            </a:r>
            <a:r>
              <a:rPr lang="en-US" sz="1600" dirty="0" err="1"/>
              <a:t>CrossLinkNX</a:t>
            </a:r>
            <a:r>
              <a:rPr lang="en-US" sz="1600" dirty="0"/>
              <a:t>; Microchip </a:t>
            </a:r>
            <a:r>
              <a:rPr lang="en-US" sz="1600" dirty="0" err="1"/>
              <a:t>PolarFire</a:t>
            </a:r>
            <a:r>
              <a:rPr lang="en-US" sz="1600" dirty="0"/>
              <a:t> SoC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Work in progress: Altera </a:t>
            </a:r>
            <a:r>
              <a:rPr lang="en-US" sz="1600" dirty="0" err="1"/>
              <a:t>CycloneV</a:t>
            </a:r>
            <a:r>
              <a:rPr lang="en-US" dirty="0"/>
              <a:t>, </a:t>
            </a:r>
            <a:r>
              <a:rPr lang="en-US" dirty="0" err="1"/>
              <a:t>Agilex</a:t>
            </a:r>
            <a:r>
              <a:rPr lang="en-US" dirty="0"/>
              <a:t> E; Lattice Avant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| Workflow </a:t>
            </a:r>
            <a:r>
              <a:rPr lang="en-US" dirty="0">
                <a:solidFill>
                  <a:schemeClr val="bg1"/>
                </a:solidFill>
              </a:rPr>
              <a:t>| Starter kit</a:t>
            </a:r>
          </a:p>
        </p:txBody>
      </p:sp>
      <p:pic>
        <p:nvPicPr>
          <p:cNvPr id="5" name="Picture 4" descr=" 5">
            <a:extLst>
              <a:ext uri="{FF2B5EF4-FFF2-40B4-BE49-F238E27FC236}">
                <a16:creationId xmlns:a16="http://schemas.microsoft.com/office/drawing/2014/main" id="{9177ED56-3AE7-1F2B-E633-110D4D19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20" y="917304"/>
            <a:ext cx="5586431" cy="37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04666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Tabletop 3D laser scanner, implemented on mid-range devices from all major vendors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AMD Zynq, </a:t>
            </a:r>
            <a:r>
              <a:rPr lang="en-US" sz="1600" dirty="0" err="1"/>
              <a:t>ZynqMP</a:t>
            </a:r>
            <a:r>
              <a:rPr lang="en-US" sz="1600" dirty="0"/>
              <a:t>; </a:t>
            </a:r>
            <a:r>
              <a:rPr lang="en-US" sz="1600" dirty="0" err="1"/>
              <a:t>Efinix</a:t>
            </a:r>
            <a:r>
              <a:rPr lang="en-US" sz="1600" dirty="0"/>
              <a:t> Titanium; Lattice </a:t>
            </a:r>
            <a:r>
              <a:rPr lang="en-US" sz="1600" dirty="0" err="1"/>
              <a:t>CrossLinkNX</a:t>
            </a:r>
            <a:r>
              <a:rPr lang="en-US" sz="1600" dirty="0"/>
              <a:t>; Microchip </a:t>
            </a:r>
            <a:r>
              <a:rPr lang="en-US" sz="1600" dirty="0" err="1"/>
              <a:t>PolarFire</a:t>
            </a:r>
            <a:r>
              <a:rPr lang="en-US" sz="1600" dirty="0"/>
              <a:t> SoC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Work in progress: Altera </a:t>
            </a:r>
            <a:r>
              <a:rPr lang="en-US" sz="1600" dirty="0" err="1"/>
              <a:t>CycloneV</a:t>
            </a:r>
            <a:r>
              <a:rPr lang="en-US" dirty="0"/>
              <a:t>, </a:t>
            </a:r>
            <a:r>
              <a:rPr lang="en-US" dirty="0" err="1"/>
              <a:t>Agilex</a:t>
            </a:r>
            <a:r>
              <a:rPr lang="en-US" dirty="0"/>
              <a:t> E; Lattice Avant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| Workflow </a:t>
            </a:r>
            <a:r>
              <a:rPr lang="en-US" dirty="0">
                <a:solidFill>
                  <a:schemeClr val="bg1"/>
                </a:solidFill>
              </a:rPr>
              <a:t>| Starter kit</a:t>
            </a:r>
          </a:p>
        </p:txBody>
      </p:sp>
      <p:pic>
        <p:nvPicPr>
          <p:cNvPr id="5" name="Picture 4" descr=" 5">
            <a:extLst>
              <a:ext uri="{FF2B5EF4-FFF2-40B4-BE49-F238E27FC236}">
                <a16:creationId xmlns:a16="http://schemas.microsoft.com/office/drawing/2014/main" id="{9177ED56-3AE7-1F2B-E633-110D4D19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20" y="917304"/>
            <a:ext cx="5586431" cy="37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 6">
            <a:extLst>
              <a:ext uri="{FF2B5EF4-FFF2-40B4-BE49-F238E27FC236}">
                <a16:creationId xmlns:a16="http://schemas.microsoft.com/office/drawing/2014/main" id="{0EDB30A1-DE0B-88EE-2960-4471AFCA7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4" y="982760"/>
            <a:ext cx="1702594" cy="153595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9" name="Grafik 8" descr=" 7">
            <a:extLst>
              <a:ext uri="{FF2B5EF4-FFF2-40B4-BE49-F238E27FC236}">
                <a16:creationId xmlns:a16="http://schemas.microsoft.com/office/drawing/2014/main" id="{3597F9B4-48DB-B2C0-5301-F279228D9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204" y="1188911"/>
            <a:ext cx="1960734" cy="127436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2" name="Grafik 11" descr=" 8">
            <a:extLst>
              <a:ext uri="{FF2B5EF4-FFF2-40B4-BE49-F238E27FC236}">
                <a16:creationId xmlns:a16="http://schemas.microsoft.com/office/drawing/2014/main" id="{8D91D917-1C40-462C-9109-70D9F5061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787" y="3132552"/>
            <a:ext cx="2087849" cy="140500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7" name="Grafik 6" descr=" 9">
            <a:extLst>
              <a:ext uri="{FF2B5EF4-FFF2-40B4-BE49-F238E27FC236}">
                <a16:creationId xmlns:a16="http://schemas.microsoft.com/office/drawing/2014/main" id="{8FF0A712-3588-07CB-D003-6FB67FC31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699" y="1090632"/>
            <a:ext cx="2079035" cy="127436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8" name="Grafik 7" descr=" 10">
            <a:extLst>
              <a:ext uri="{FF2B5EF4-FFF2-40B4-BE49-F238E27FC236}">
                <a16:creationId xmlns:a16="http://schemas.microsoft.com/office/drawing/2014/main" id="{799F877A-3B72-81C3-AB2A-1B15FB66C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60" y="2924217"/>
            <a:ext cx="2190320" cy="127436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Grafik 9" descr=" 11">
            <a:extLst>
              <a:ext uri="{FF2B5EF4-FFF2-40B4-BE49-F238E27FC236}">
                <a16:creationId xmlns:a16="http://schemas.microsoft.com/office/drawing/2014/main" id="{36627C8E-1789-74B8-41DD-B98754E1F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9462" y="2924217"/>
            <a:ext cx="1702594" cy="148546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1" name="Grafik 10" descr=" 12">
            <a:extLst>
              <a:ext uri="{FF2B5EF4-FFF2-40B4-BE49-F238E27FC236}">
                <a16:creationId xmlns:a16="http://schemas.microsoft.com/office/drawing/2014/main" id="{9466E810-4D38-C2A7-ADF6-884B0FFED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2172" y="3018390"/>
            <a:ext cx="2012243" cy="1330421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3" name="Grafik 12" descr=" 15">
            <a:extLst>
              <a:ext uri="{FF2B5EF4-FFF2-40B4-BE49-F238E27FC236}">
                <a16:creationId xmlns:a16="http://schemas.microsoft.com/office/drawing/2014/main" id="{C920AE55-127A-2DBC-7BC4-605188D388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5409" y="1063820"/>
            <a:ext cx="2163100" cy="145489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73458301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| Workflow </a:t>
            </a:r>
            <a:r>
              <a:rPr lang="en-US" dirty="0">
                <a:solidFill>
                  <a:schemeClr val="bg1"/>
                </a:solidFill>
              </a:rPr>
              <a:t>| Starter kit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7A0E36D-8DA2-CE61-9ED9-FE5C71652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77" y="1198785"/>
            <a:ext cx="7772400" cy="2909454"/>
          </a:xfrm>
          <a:prstGeom prst="rect">
            <a:avLst/>
          </a:prstGeom>
        </p:spPr>
      </p:pic>
      <p:sp>
        <p:nvSpPr>
          <p:cNvPr id="18" name="Inhaltsplatzhalter 1">
            <a:extLst>
              <a:ext uri="{FF2B5EF4-FFF2-40B4-BE49-F238E27FC236}">
                <a16:creationId xmlns:a16="http://schemas.microsoft.com/office/drawing/2014/main" id="{828896F0-8317-AAEE-ECE2-D98D94F29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8807271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RTL design (Artix-7 with PCI Express)</a:t>
            </a:r>
          </a:p>
        </p:txBody>
      </p:sp>
    </p:spTree>
    <p:extLst>
      <p:ext uri="{BB962C8B-B14F-4D97-AF65-F5344CB8AC3E}">
        <p14:creationId xmlns:p14="http://schemas.microsoft.com/office/powerpoint/2010/main" val="418006270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8807271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Vendor agnostic and interface agnostic specification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Attribute commands with invocation and return parameters to RTL modules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Single source of truth code-generation for C++ host library and VHDL decoder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Also available: bulk buffer transfers (for sub-MB non-DMA scenarios)</a:t>
            </a:r>
            <a:endParaRPr lang="en-DE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DE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Provocative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thought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: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is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“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write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some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value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to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some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memory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mapped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address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”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really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the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best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we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can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do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?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DE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DE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^^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leaving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the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decision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of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when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to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apply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.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g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.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config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parameters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to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an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FPGA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-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based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FSM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may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be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much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safer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than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trusting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the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CPU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host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with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this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task</a:t>
            </a:r>
            <a:endParaRPr lang="en-US" sz="1600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#1: Host – FPGA communication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C++/VHDL co-generation | </a:t>
            </a:r>
            <a:r>
              <a:rPr lang="en-US" dirty="0"/>
              <a:t>Protocol | Terminals</a:t>
            </a:r>
          </a:p>
        </p:txBody>
      </p:sp>
      <p:pic>
        <p:nvPicPr>
          <p:cNvPr id="5" name="Grafik 4" descr=" 6">
            <a:extLst>
              <a:ext uri="{FF2B5EF4-FFF2-40B4-BE49-F238E27FC236}">
                <a16:creationId xmlns:a16="http://schemas.microsoft.com/office/drawing/2014/main" id="{7AB503E2-AA11-5BE5-EE3B-3420E710B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537284"/>
            <a:ext cx="9144000" cy="32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698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CRC-guarded handshake protocol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#1: Host – FPGA communication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C++/VHDL co-generation </a:t>
            </a:r>
            <a:r>
              <a:rPr lang="en-US" dirty="0">
                <a:solidFill>
                  <a:schemeClr val="bg1"/>
                </a:solidFill>
              </a:rPr>
              <a:t>| Protocol |</a:t>
            </a:r>
            <a:r>
              <a:rPr lang="en-US" dirty="0"/>
              <a:t> Terminals</a:t>
            </a:r>
          </a:p>
        </p:txBody>
      </p:sp>
      <p:pic>
        <p:nvPicPr>
          <p:cNvPr id="6" name="Grafik 5" descr=" 6">
            <a:extLst>
              <a:ext uri="{FF2B5EF4-FFF2-40B4-BE49-F238E27FC236}">
                <a16:creationId xmlns:a16="http://schemas.microsoft.com/office/drawing/2014/main" id="{05DD9CAE-047B-DFCE-E8DB-92E87347C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46" y="939270"/>
            <a:ext cx="2732989" cy="79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703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CRC-guarded handshake protocol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#1: Host – FPGA communication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C++/VHDL co-generation </a:t>
            </a:r>
            <a:r>
              <a:rPr lang="en-US" dirty="0">
                <a:solidFill>
                  <a:schemeClr val="bg1"/>
                </a:solidFill>
              </a:rPr>
              <a:t>| Protocol |</a:t>
            </a:r>
            <a:r>
              <a:rPr lang="en-US" dirty="0"/>
              <a:t> Terminals</a:t>
            </a:r>
          </a:p>
        </p:txBody>
      </p:sp>
      <p:pic>
        <p:nvPicPr>
          <p:cNvPr id="6" name="Grafik 5" descr=" 6">
            <a:extLst>
              <a:ext uri="{FF2B5EF4-FFF2-40B4-BE49-F238E27FC236}">
                <a16:creationId xmlns:a16="http://schemas.microsoft.com/office/drawing/2014/main" id="{05DD9CAE-047B-DFCE-E8DB-92E87347C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46" y="939270"/>
            <a:ext cx="2732989" cy="790590"/>
          </a:xfrm>
          <a:prstGeom prst="rect">
            <a:avLst/>
          </a:prstGeom>
        </p:spPr>
      </p:pic>
      <p:pic>
        <p:nvPicPr>
          <p:cNvPr id="5" name="Grafik 4" descr=" 10">
            <a:extLst>
              <a:ext uri="{FF2B5EF4-FFF2-40B4-BE49-F238E27FC236}">
                <a16:creationId xmlns:a16="http://schemas.microsoft.com/office/drawing/2014/main" id="{40317055-6BEF-9912-917B-FBC65B8F4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92" y="0"/>
            <a:ext cx="58974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8164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CRC-guarded handshake protocol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#1: Host – FPGA communication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C++/VHDL co-generation </a:t>
            </a:r>
            <a:r>
              <a:rPr lang="en-US" dirty="0">
                <a:solidFill>
                  <a:schemeClr val="bg1"/>
                </a:solidFill>
              </a:rPr>
              <a:t>| Protocol |</a:t>
            </a:r>
            <a:r>
              <a:rPr lang="en-US" dirty="0"/>
              <a:t> Terminals</a:t>
            </a:r>
          </a:p>
        </p:txBody>
      </p:sp>
      <p:pic>
        <p:nvPicPr>
          <p:cNvPr id="6" name="Grafik 5" descr=" 6">
            <a:extLst>
              <a:ext uri="{FF2B5EF4-FFF2-40B4-BE49-F238E27FC236}">
                <a16:creationId xmlns:a16="http://schemas.microsoft.com/office/drawing/2014/main" id="{05DD9CAE-047B-DFCE-E8DB-92E87347C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46" y="939270"/>
            <a:ext cx="2732989" cy="790590"/>
          </a:xfrm>
          <a:prstGeom prst="rect">
            <a:avLst/>
          </a:prstGeom>
        </p:spPr>
      </p:pic>
      <p:pic>
        <p:nvPicPr>
          <p:cNvPr id="7" name="Grafik 6" descr=" 8">
            <a:extLst>
              <a:ext uri="{FF2B5EF4-FFF2-40B4-BE49-F238E27FC236}">
                <a16:creationId xmlns:a16="http://schemas.microsoft.com/office/drawing/2014/main" id="{FE6EAEB5-2506-3913-D105-D8A38C6ED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64" y="1036210"/>
            <a:ext cx="5748928" cy="3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3657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Command-line terminal based on C++ host library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Web-based interactive terminal in combination with </a:t>
            </a:r>
            <a:r>
              <a:rPr lang="en-US" sz="1600" b="1" dirty="0" err="1"/>
              <a:t>WhizniumSBE</a:t>
            </a:r>
            <a:r>
              <a:rPr lang="en-US" sz="1600" dirty="0"/>
              <a:t> (source code generator for Linux daemons)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#1: Host – FPGA communication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C++/VHDL co-generation | Protocol </a:t>
            </a:r>
            <a:r>
              <a:rPr lang="en-US" dirty="0">
                <a:solidFill>
                  <a:schemeClr val="bg1"/>
                </a:solidFill>
              </a:rPr>
              <a:t>| Terminals</a:t>
            </a:r>
          </a:p>
        </p:txBody>
      </p:sp>
    </p:spTree>
    <p:extLst>
      <p:ext uri="{BB962C8B-B14F-4D97-AF65-F5344CB8AC3E}">
        <p14:creationId xmlns:p14="http://schemas.microsoft.com/office/powerpoint/2010/main" val="353235065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Command-line terminal based on C++ host library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Web-based interactive terminal in combination with </a:t>
            </a:r>
            <a:r>
              <a:rPr lang="en-US" sz="1600" b="1" dirty="0" err="1"/>
              <a:t>WhizniumSBE</a:t>
            </a:r>
            <a:r>
              <a:rPr lang="en-US" sz="1600" dirty="0"/>
              <a:t> (source code generator for Linux daemons)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#1: Host – FPGA communication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C++/VHDL co-generation | Protocol </a:t>
            </a:r>
            <a:r>
              <a:rPr lang="en-US" dirty="0">
                <a:solidFill>
                  <a:schemeClr val="bg1"/>
                </a:solidFill>
              </a:rPr>
              <a:t>| Terminals</a:t>
            </a:r>
          </a:p>
        </p:txBody>
      </p:sp>
      <p:pic>
        <p:nvPicPr>
          <p:cNvPr id="5" name="Grafik 4" descr=" 5">
            <a:extLst>
              <a:ext uri="{FF2B5EF4-FFF2-40B4-BE49-F238E27FC236}">
                <a16:creationId xmlns:a16="http://schemas.microsoft.com/office/drawing/2014/main" id="{3FB8177C-A110-42E7-AAE8-C94083ADA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4" y="-161143"/>
            <a:ext cx="8176830" cy="59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800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Command-line terminal based on C++ host library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Web-based interactive terminal in combination with </a:t>
            </a:r>
            <a:r>
              <a:rPr lang="en-US" sz="1600" b="1" dirty="0" err="1"/>
              <a:t>WhizniumSBE</a:t>
            </a:r>
            <a:r>
              <a:rPr lang="en-US" sz="1600" dirty="0"/>
              <a:t> (source code generator for Linux daemons)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#1: Host – FPGA communication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C++/VHDL co-generation | Protocol </a:t>
            </a:r>
            <a:r>
              <a:rPr lang="en-US" dirty="0">
                <a:solidFill>
                  <a:schemeClr val="bg1"/>
                </a:solidFill>
              </a:rPr>
              <a:t>| Terminals</a:t>
            </a:r>
          </a:p>
        </p:txBody>
      </p:sp>
      <p:pic>
        <p:nvPicPr>
          <p:cNvPr id="5" name="Grafik 4" descr=" 5">
            <a:extLst>
              <a:ext uri="{FF2B5EF4-FFF2-40B4-BE49-F238E27FC236}">
                <a16:creationId xmlns:a16="http://schemas.microsoft.com/office/drawing/2014/main" id="{3FB8177C-A110-42E7-AAE8-C94083ADA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4" y="-161143"/>
            <a:ext cx="8176830" cy="5907593"/>
          </a:xfrm>
          <a:prstGeom prst="rect">
            <a:avLst/>
          </a:prstGeom>
        </p:spPr>
      </p:pic>
      <p:pic>
        <p:nvPicPr>
          <p:cNvPr id="6" name="Grafik 5" descr=" 7">
            <a:extLst>
              <a:ext uri="{FF2B5EF4-FFF2-40B4-BE49-F238E27FC236}">
                <a16:creationId xmlns:a16="http://schemas.microsoft.com/office/drawing/2014/main" id="{03834F8A-BB43-EF25-F98D-A46FE0DB1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33" y="0"/>
            <a:ext cx="79197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2076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1"/>
            <a:ext cx="4488075" cy="1529609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en-DE" sz="1600" b="1" dirty="0" err="1"/>
              <a:t>WhizniumDBE</a:t>
            </a:r>
            <a:r>
              <a:rPr lang="en-DE" sz="1600" dirty="0"/>
              <a:t> (“Device Builder’s Edition”) is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NOT high-level synthesis (HLS)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,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not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a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compiler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NOT your typical generator framework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NOT a visual design tool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Concept | </a:t>
            </a:r>
            <a:r>
              <a:rPr lang="en-US" dirty="0"/>
              <a:t>Key features | Workflow | Starter kit</a:t>
            </a:r>
          </a:p>
        </p:txBody>
      </p:sp>
    </p:spTree>
    <p:extLst>
      <p:ext uri="{BB962C8B-B14F-4D97-AF65-F5344CB8AC3E}">
        <p14:creationId xmlns:p14="http://schemas.microsoft.com/office/powerpoint/2010/main" val="390479429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#2: Access to high-speed interfaces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PCI Express |</a:t>
            </a:r>
            <a:r>
              <a:rPr lang="en-US" dirty="0"/>
              <a:t> MIPI CSI-2 | HDMI (out) | DDR memory</a:t>
            </a:r>
          </a:p>
        </p:txBody>
      </p:sp>
      <p:sp>
        <p:nvSpPr>
          <p:cNvPr id="7" name="Inhaltsplatzhalter 1" descr=" 7">
            <a:extLst>
              <a:ext uri="{FF2B5EF4-FFF2-40B4-BE49-F238E27FC236}">
                <a16:creationId xmlns:a16="http://schemas.microsoft.com/office/drawing/2014/main" id="{4A878069-EE0E-5E37-4BF9-F6EA6C520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8807271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PCI Express </a:t>
            </a:r>
            <a:r>
              <a:rPr lang="en-US" sz="1200" b="1" dirty="0"/>
              <a:t>Gen1</a:t>
            </a:r>
            <a:r>
              <a:rPr lang="en-US" sz="1200" dirty="0"/>
              <a:t> (introduced 2003 as replacement for parallel PCI) offers 2.5 Gbps per lane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Focus on </a:t>
            </a:r>
            <a:r>
              <a:rPr lang="en-US" sz="1200" b="1" dirty="0"/>
              <a:t>x1</a:t>
            </a:r>
            <a:r>
              <a:rPr lang="en-US" sz="1200" dirty="0"/>
              <a:t>, i.e. single data lane, net data rate of 250MB/s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Physical layer: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Point-to-point communication (here: host-to-FPGA), FPGA is </a:t>
            </a:r>
            <a:r>
              <a:rPr lang="en-US" sz="1200" b="1" dirty="0"/>
              <a:t>endpoint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NRZ line code: clock (1.25GHz, 0.4ns eye) is recovered from signal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Reference clock (100MHz) signal only present during system start-up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Among those presented here, the most demanding interface, impossible without dedicated silicon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I</a:t>
            </a:r>
            <a:r>
              <a:rPr lang="en-US" sz="1200" baseline="30000" dirty="0"/>
              <a:t>2</a:t>
            </a:r>
            <a:r>
              <a:rPr lang="en-US" sz="1200" dirty="0"/>
              <a:t>C interface not relevant for FPGA implementation</a:t>
            </a:r>
          </a:p>
          <a:p>
            <a:pPr marL="0" indent="0">
              <a:lnSpc>
                <a:spcPct val="100000"/>
              </a:lnSpc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Configuration / transaction layer: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Configuration (”capabilities”) read by host from FPGA during system start-up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Focus on </a:t>
            </a:r>
            <a:r>
              <a:rPr lang="en-US" sz="1200" b="1" dirty="0"/>
              <a:t>“Memory Write” </a:t>
            </a:r>
            <a:r>
              <a:rPr lang="en-US" sz="1200" dirty="0"/>
              <a:t>/ </a:t>
            </a:r>
            <a:r>
              <a:rPr lang="en-US" sz="1200" b="1" dirty="0"/>
              <a:t>”Memory Read”</a:t>
            </a:r>
            <a:r>
              <a:rPr lang="en-US" sz="1200" dirty="0"/>
              <a:t> only with 1k payload size per transaction</a:t>
            </a:r>
          </a:p>
        </p:txBody>
      </p:sp>
    </p:spTree>
    <p:extLst>
      <p:ext uri="{BB962C8B-B14F-4D97-AF65-F5344CB8AC3E}">
        <p14:creationId xmlns:p14="http://schemas.microsoft.com/office/powerpoint/2010/main" val="410214163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#2: Access to high-speed interfaces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PCI Express |</a:t>
            </a:r>
            <a:r>
              <a:rPr lang="en-US" dirty="0"/>
              <a:t> MIPI CSI-2 | HDMI (out) | DDR memory</a:t>
            </a:r>
          </a:p>
        </p:txBody>
      </p:sp>
      <p:sp>
        <p:nvSpPr>
          <p:cNvPr id="7" name="Inhaltsplatzhalter 1" descr=" 7">
            <a:extLst>
              <a:ext uri="{FF2B5EF4-FFF2-40B4-BE49-F238E27FC236}">
                <a16:creationId xmlns:a16="http://schemas.microsoft.com/office/drawing/2014/main" id="{4A878069-EE0E-5E37-4BF9-F6EA6C520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8807271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PCI Express </a:t>
            </a:r>
            <a:r>
              <a:rPr lang="en-US" sz="1200" b="1" dirty="0"/>
              <a:t>Gen1</a:t>
            </a:r>
            <a:r>
              <a:rPr lang="en-US" sz="1200" dirty="0"/>
              <a:t> (introduced 2003 as replacement for parallel PCI) offers 2.5 Gbps per lane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Focus on </a:t>
            </a:r>
            <a:r>
              <a:rPr lang="en-US" sz="1200" b="1" dirty="0"/>
              <a:t>x1</a:t>
            </a:r>
            <a:r>
              <a:rPr lang="en-US" sz="1200" dirty="0"/>
              <a:t>, i.e. single data lane, net data rate of 250MB/s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Physical layer: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Point-to-point communication (here: host-to-FPGA), FPGA is </a:t>
            </a:r>
            <a:r>
              <a:rPr lang="en-US" sz="1200" b="1" dirty="0"/>
              <a:t>endpoint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NRZ line code: clock (1.25GHz, 0.4ns eye) is recovered from signal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Reference clock (100MHz) signal only present during system start-up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Among those presented here, the most demanding interface, impossible without dedicated silicon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I</a:t>
            </a:r>
            <a:r>
              <a:rPr lang="en-US" sz="1200" baseline="30000" dirty="0"/>
              <a:t>2</a:t>
            </a:r>
            <a:r>
              <a:rPr lang="en-US" sz="1200" dirty="0"/>
              <a:t>C interface not relevant for FPGA implementation</a:t>
            </a:r>
          </a:p>
          <a:p>
            <a:pPr marL="0" indent="0">
              <a:lnSpc>
                <a:spcPct val="100000"/>
              </a:lnSpc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Configuration / transaction layer: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Configuration (”capabilities”) read by host from FPGA during system start-up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Focus on </a:t>
            </a:r>
            <a:r>
              <a:rPr lang="en-US" sz="1200" b="1" dirty="0"/>
              <a:t>“Memory Write” </a:t>
            </a:r>
            <a:r>
              <a:rPr lang="en-US" sz="1200" dirty="0"/>
              <a:t>/ </a:t>
            </a:r>
            <a:r>
              <a:rPr lang="en-US" sz="1200" b="1" dirty="0"/>
              <a:t>”Memory Read”</a:t>
            </a:r>
            <a:r>
              <a:rPr lang="en-US" sz="1200" dirty="0"/>
              <a:t> only with 1k payload size per transaction</a:t>
            </a:r>
          </a:p>
        </p:txBody>
      </p:sp>
      <p:pic>
        <p:nvPicPr>
          <p:cNvPr id="2" name="Grafik 1" descr=" 8">
            <a:extLst>
              <a:ext uri="{FF2B5EF4-FFF2-40B4-BE49-F238E27FC236}">
                <a16:creationId xmlns:a16="http://schemas.microsoft.com/office/drawing/2014/main" id="{C51066E4-1869-28FD-668D-8AEE1B2E5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101" y="1583793"/>
            <a:ext cx="4918731" cy="24749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9502930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#2: Access to high-speed interfaces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PCI Express </a:t>
            </a:r>
            <a:r>
              <a:rPr lang="en-US" dirty="0">
                <a:solidFill>
                  <a:schemeClr val="bg1"/>
                </a:solidFill>
              </a:rPr>
              <a:t>| MIPI CSI-2 |</a:t>
            </a:r>
            <a:r>
              <a:rPr lang="en-US" dirty="0"/>
              <a:t> HDMI (out) | DDR memory</a:t>
            </a:r>
          </a:p>
        </p:txBody>
      </p:sp>
      <p:sp>
        <p:nvSpPr>
          <p:cNvPr id="7" name="Inhaltsplatzhalter 1" descr=" 7">
            <a:extLst>
              <a:ext uri="{FF2B5EF4-FFF2-40B4-BE49-F238E27FC236}">
                <a16:creationId xmlns:a16="http://schemas.microsoft.com/office/drawing/2014/main" id="{BF697824-1703-9F29-8523-F39FAB7BE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8394745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MIPI CSI-2 is the (only remaining?) standard for megapixel camera sensors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Market dominance of SONY IMX range, from </a:t>
            </a:r>
            <a:r>
              <a:rPr lang="en-US" sz="1200" dirty="0" err="1"/>
              <a:t>ArduCam’s</a:t>
            </a:r>
            <a:r>
              <a:rPr lang="en-US" sz="1200" dirty="0"/>
              <a:t> to internal iPhone cameras</a:t>
            </a:r>
          </a:p>
          <a:p>
            <a:pPr>
              <a:lnSpc>
                <a:spcPct val="50000"/>
              </a:lnSpc>
              <a:buFontTx/>
              <a:buChar char="-"/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Physical layer: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Up to four lanes together with one clock lane, matching via FPGA-internal delay line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Time-division between ”low-power” (LP) 1.2V CMOS and “high-speed” (HS) LVDS modes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DDR protocol with e.g. 1600 Mbps per lane @800 MHz</a:t>
            </a:r>
          </a:p>
          <a:p>
            <a:pPr marL="0" indent="0">
              <a:lnSpc>
                <a:spcPct val="50000"/>
              </a:lnSpc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Protocol: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“LP announces what comes in next HS chunk”, bit packing and distribution across lanes (RAW/YUV/…) specified by supplier</a:t>
            </a:r>
          </a:p>
          <a:p>
            <a:pPr marL="0" indent="0">
              <a:lnSpc>
                <a:spcPct val="50000"/>
              </a:lnSpc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Configuration: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I</a:t>
            </a:r>
            <a:r>
              <a:rPr lang="en-US" sz="1200" baseline="30000" dirty="0"/>
              <a:t>2</a:t>
            </a:r>
            <a:r>
              <a:rPr lang="en-US" sz="1200" dirty="0"/>
              <a:t>C interface configures everything: number of lanes, resolution, image format, frame rate, exposure time, …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without access to datasheet mostly stuck with default (workarounds: Linux kernel sources, contact SONY / FRAMOS)</a:t>
            </a:r>
          </a:p>
        </p:txBody>
      </p:sp>
    </p:spTree>
    <p:extLst>
      <p:ext uri="{BB962C8B-B14F-4D97-AF65-F5344CB8AC3E}">
        <p14:creationId xmlns:p14="http://schemas.microsoft.com/office/powerpoint/2010/main" val="328715547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#2: Access to high-speed interfaces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PCI Express </a:t>
            </a:r>
            <a:r>
              <a:rPr lang="en-US" dirty="0">
                <a:solidFill>
                  <a:schemeClr val="bg1"/>
                </a:solidFill>
              </a:rPr>
              <a:t>| MIPI CSI-2 |</a:t>
            </a:r>
            <a:r>
              <a:rPr lang="en-US" dirty="0"/>
              <a:t> HDMI (out) | DDR memory</a:t>
            </a:r>
          </a:p>
        </p:txBody>
      </p:sp>
      <p:sp>
        <p:nvSpPr>
          <p:cNvPr id="7" name="Inhaltsplatzhalter 1" descr=" 7">
            <a:extLst>
              <a:ext uri="{FF2B5EF4-FFF2-40B4-BE49-F238E27FC236}">
                <a16:creationId xmlns:a16="http://schemas.microsoft.com/office/drawing/2014/main" id="{BF697824-1703-9F29-8523-F39FAB7BE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8394745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MIPI CSI-2 is the (only remaining?) standard for megapixel camera sensors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Market dominance of SONY IMX range, from </a:t>
            </a:r>
            <a:r>
              <a:rPr lang="en-US" sz="1200" dirty="0" err="1"/>
              <a:t>ArduCam’s</a:t>
            </a:r>
            <a:r>
              <a:rPr lang="en-US" sz="1200" dirty="0"/>
              <a:t> to internal iPhone cameras</a:t>
            </a:r>
          </a:p>
          <a:p>
            <a:pPr>
              <a:lnSpc>
                <a:spcPct val="50000"/>
              </a:lnSpc>
              <a:buFontTx/>
              <a:buChar char="-"/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Physical layer: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Up to four lanes together with one clock lane, matching via FPGA-internal delay line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Time-division between ”low-power” (LP) 1.2V CMOS and “high-speed” (HS) LVDS modes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DDR protocol with e.g. 1600 Mbps per lane @800 MHz</a:t>
            </a:r>
          </a:p>
          <a:p>
            <a:pPr marL="0" indent="0">
              <a:lnSpc>
                <a:spcPct val="50000"/>
              </a:lnSpc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Protocol: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“LP announces what comes in next HS chunk”, bit packing and distribution across lanes (RAW/YUV/…) specified by supplier</a:t>
            </a:r>
          </a:p>
          <a:p>
            <a:pPr marL="0" indent="0">
              <a:lnSpc>
                <a:spcPct val="50000"/>
              </a:lnSpc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Configuration: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I</a:t>
            </a:r>
            <a:r>
              <a:rPr lang="en-US" sz="1200" baseline="30000" dirty="0"/>
              <a:t>2</a:t>
            </a:r>
            <a:r>
              <a:rPr lang="en-US" sz="1200" dirty="0"/>
              <a:t>C interface configures everything: number of lanes, resolution, image format, frame rate, exposure time, …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without access to datasheet mostly stuck with default (workarounds: Linux kernel sources, contact SONY / FRAMOS)</a:t>
            </a:r>
          </a:p>
        </p:txBody>
      </p:sp>
      <p:pic>
        <p:nvPicPr>
          <p:cNvPr id="2" name="Grafik 1" descr=" 8">
            <a:extLst>
              <a:ext uri="{FF2B5EF4-FFF2-40B4-BE49-F238E27FC236}">
                <a16:creationId xmlns:a16="http://schemas.microsoft.com/office/drawing/2014/main" id="{A1613BE1-3BAA-428F-2C20-EB79751ED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804" y="1490280"/>
            <a:ext cx="4940707" cy="263652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0878353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#2: Access to high-speed interfaces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PCI Express | MIPI CSI-2 </a:t>
            </a:r>
            <a:r>
              <a:rPr lang="en-US" dirty="0">
                <a:solidFill>
                  <a:schemeClr val="bg1"/>
                </a:solidFill>
              </a:rPr>
              <a:t>| HDMI (out) |</a:t>
            </a:r>
            <a:r>
              <a:rPr lang="en-US" dirty="0"/>
              <a:t> DDR memory</a:t>
            </a:r>
          </a:p>
        </p:txBody>
      </p:sp>
      <p:sp>
        <p:nvSpPr>
          <p:cNvPr id="8" name="Inhaltsplatzhalter 1" descr=" 8">
            <a:extLst>
              <a:ext uri="{FF2B5EF4-FFF2-40B4-BE49-F238E27FC236}">
                <a16:creationId xmlns:a16="http://schemas.microsoft.com/office/drawing/2014/main" id="{A518237E-BAE4-7596-BB0A-A17A3F83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8807271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HDMI is one of the major standards to transmit image data to screens / projectors</a:t>
            </a:r>
          </a:p>
          <a:p>
            <a:pPr>
              <a:lnSpc>
                <a:spcPct val="50000"/>
              </a:lnSpc>
              <a:buFontTx/>
              <a:buChar char="-"/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Physical layer: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Three data lanes (typ. red/green/blue) together with one clock lane running at a 10</a:t>
            </a:r>
            <a:r>
              <a:rPr lang="en-US" sz="1200" baseline="30000" dirty="0"/>
              <a:t>th</a:t>
            </a:r>
            <a:r>
              <a:rPr lang="en-US" sz="1200" dirty="0"/>
              <a:t> of the data speed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Clock range 25 MHz to 165 MHz (full-HD @ 60Hz)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TMDS packs 8 bits into 10 bits, i.e. @ 165 MHz, each lane carries 1.65 * 8/10 Gbps = 1.32 Gbps </a:t>
            </a:r>
          </a:p>
          <a:p>
            <a:pPr marL="0" indent="0">
              <a:lnSpc>
                <a:spcPct val="50000"/>
              </a:lnSpc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Protocol: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/>
              <a:t>vsync</a:t>
            </a:r>
            <a:r>
              <a:rPr lang="en-US" sz="1200" dirty="0"/>
              <a:t> and </a:t>
            </a:r>
            <a:r>
              <a:rPr lang="en-US" sz="1200" dirty="0" err="1"/>
              <a:t>hsync</a:t>
            </a:r>
            <a:r>
              <a:rPr lang="en-US" sz="1200" dirty="0"/>
              <a:t> are embedded into the “blue” TMDS lane</a:t>
            </a:r>
          </a:p>
        </p:txBody>
      </p:sp>
    </p:spTree>
    <p:extLst>
      <p:ext uri="{BB962C8B-B14F-4D97-AF65-F5344CB8AC3E}">
        <p14:creationId xmlns:p14="http://schemas.microsoft.com/office/powerpoint/2010/main" val="170237098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#2: Access to high-speed interfaces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PCI Express | MIPI CSI-2 </a:t>
            </a:r>
            <a:r>
              <a:rPr lang="en-US" dirty="0">
                <a:solidFill>
                  <a:schemeClr val="bg1"/>
                </a:solidFill>
              </a:rPr>
              <a:t>| HDMI (out) |</a:t>
            </a:r>
            <a:r>
              <a:rPr lang="en-US" dirty="0"/>
              <a:t> DDR memory</a:t>
            </a:r>
          </a:p>
        </p:txBody>
      </p:sp>
      <p:sp>
        <p:nvSpPr>
          <p:cNvPr id="8" name="Inhaltsplatzhalter 1" descr=" 8">
            <a:extLst>
              <a:ext uri="{FF2B5EF4-FFF2-40B4-BE49-F238E27FC236}">
                <a16:creationId xmlns:a16="http://schemas.microsoft.com/office/drawing/2014/main" id="{A518237E-BAE4-7596-BB0A-A17A3F83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8807271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HDMI is one of the major standards to transmit image data to screens / projectors</a:t>
            </a:r>
          </a:p>
          <a:p>
            <a:pPr>
              <a:lnSpc>
                <a:spcPct val="50000"/>
              </a:lnSpc>
              <a:buFontTx/>
              <a:buChar char="-"/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Physical layer: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Three data lanes (typ. red/green/blue) together with one clock lane running at a 10</a:t>
            </a:r>
            <a:r>
              <a:rPr lang="en-US" sz="1200" baseline="30000" dirty="0"/>
              <a:t>th</a:t>
            </a:r>
            <a:r>
              <a:rPr lang="en-US" sz="1200" dirty="0"/>
              <a:t> of the data speed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Clock range 25 MHz to 165 MHz (full-HD @ 60Hz)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TMDS packs 8 bits into 10 bits, i.e. @ 165 MHz, each lane carries 1.65 * 8/10 Gbps = 1.32 Gbps </a:t>
            </a:r>
          </a:p>
          <a:p>
            <a:pPr marL="0" indent="0">
              <a:lnSpc>
                <a:spcPct val="50000"/>
              </a:lnSpc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Protocol: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/>
              <a:t>vsync</a:t>
            </a:r>
            <a:r>
              <a:rPr lang="en-US" sz="1200" dirty="0"/>
              <a:t> and </a:t>
            </a:r>
            <a:r>
              <a:rPr lang="en-US" sz="1200" dirty="0" err="1"/>
              <a:t>hsync</a:t>
            </a:r>
            <a:r>
              <a:rPr lang="en-US" sz="1200" dirty="0"/>
              <a:t> are embedded into the “blue” TMDS lane</a:t>
            </a:r>
          </a:p>
        </p:txBody>
      </p:sp>
      <p:pic>
        <p:nvPicPr>
          <p:cNvPr id="2" name="Grafik 1" descr=" 9">
            <a:extLst>
              <a:ext uri="{FF2B5EF4-FFF2-40B4-BE49-F238E27FC236}">
                <a16:creationId xmlns:a16="http://schemas.microsoft.com/office/drawing/2014/main" id="{4B52245C-F552-7101-9BF4-64C7561D7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496" y="1522541"/>
            <a:ext cx="4584427" cy="24749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910791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" descr=" 7">
            <a:extLst>
              <a:ext uri="{FF2B5EF4-FFF2-40B4-BE49-F238E27FC236}">
                <a16:creationId xmlns:a16="http://schemas.microsoft.com/office/drawing/2014/main" id="{18AF1C5C-3AFD-F34F-7645-3B1F38585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4822521" cy="3706769"/>
          </a:xfrm>
          <a:noFill/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(LP)DDR{2-6} is the interfacing standard for large dynamic RAM IC’s</a:t>
            </a:r>
          </a:p>
          <a:p>
            <a:pPr>
              <a:lnSpc>
                <a:spcPct val="50000"/>
              </a:lnSpc>
              <a:buFontTx/>
              <a:buChar char="-"/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Physical layer: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Column / row address inputs (start address)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Single-ended bidirectional data lanes (typ. 8/16/32 bits) with DDR sampling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One differential pair of synchronization signals per byte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DDR protocol e.g. DDR3-800 @400MHz</a:t>
            </a:r>
          </a:p>
          <a:p>
            <a:pPr marL="0" indent="0">
              <a:lnSpc>
                <a:spcPct val="50000"/>
              </a:lnSpc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Protocol: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Sophisticated ”training” procedure in PHY to equalize wire lengths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Then burst transfer with IC-specific delay from column / row address input to data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#2: Access to high-speed interfaces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PCI Express | MIPI CSI-2 | HDMI (out) </a:t>
            </a:r>
            <a:r>
              <a:rPr lang="en-US" dirty="0">
                <a:solidFill>
                  <a:schemeClr val="bg1"/>
                </a:solidFill>
              </a:rPr>
              <a:t>| DDR memory</a:t>
            </a:r>
          </a:p>
        </p:txBody>
      </p:sp>
      <p:pic>
        <p:nvPicPr>
          <p:cNvPr id="9" name="Grafik 8" descr=" 9">
            <a:extLst>
              <a:ext uri="{FF2B5EF4-FFF2-40B4-BE49-F238E27FC236}">
                <a16:creationId xmlns:a16="http://schemas.microsoft.com/office/drawing/2014/main" id="{FEA20062-D484-2FAB-3DA7-85E73EEA6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83"/>
          <a:stretch/>
        </p:blipFill>
        <p:spPr>
          <a:xfrm>
            <a:off x="5278132" y="1013547"/>
            <a:ext cx="3928497" cy="34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8190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" descr=" 7">
            <a:extLst>
              <a:ext uri="{FF2B5EF4-FFF2-40B4-BE49-F238E27FC236}">
                <a16:creationId xmlns:a16="http://schemas.microsoft.com/office/drawing/2014/main" id="{18AF1C5C-3AFD-F34F-7645-3B1F38585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4822521" cy="3706769"/>
          </a:xfrm>
          <a:noFill/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(LP)DDR{2-6} is the interfacing standard for large dynamic RAM IC’s</a:t>
            </a:r>
          </a:p>
          <a:p>
            <a:pPr>
              <a:lnSpc>
                <a:spcPct val="50000"/>
              </a:lnSpc>
              <a:buFontTx/>
              <a:buChar char="-"/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Physical layer: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Column / row address inputs (start address)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Single-ended bidirectional data lanes (typ. 8/16/32 bits) with DDR sampling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One differential pair of synchronization signals per byte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DDR protocol e.g. DDR3-800 @400MHz</a:t>
            </a:r>
          </a:p>
          <a:p>
            <a:pPr marL="0" indent="0">
              <a:lnSpc>
                <a:spcPct val="50000"/>
              </a:lnSpc>
            </a:pPr>
            <a:endParaRPr lang="en-US" sz="1200" dirty="0"/>
          </a:p>
          <a:p>
            <a:pPr marL="0" indent="0">
              <a:lnSpc>
                <a:spcPct val="100000"/>
              </a:lnSpc>
            </a:pPr>
            <a:r>
              <a:rPr lang="en-US" sz="1200" dirty="0"/>
              <a:t>Protocol: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Sophisticated ”training” procedure in PHY to equalize wire lengths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Then burst transfer with IC-specific delay from column / row address input to data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#2: Access to high-speed interfaces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PCI Express | MIPI CSI-2 | HDMI (out) </a:t>
            </a:r>
            <a:r>
              <a:rPr lang="en-US" dirty="0">
                <a:solidFill>
                  <a:schemeClr val="bg1"/>
                </a:solidFill>
              </a:rPr>
              <a:t>| DDR memory</a:t>
            </a:r>
          </a:p>
        </p:txBody>
      </p:sp>
      <p:pic>
        <p:nvPicPr>
          <p:cNvPr id="2" name="Grafik 1" descr=" 10">
            <a:extLst>
              <a:ext uri="{FF2B5EF4-FFF2-40B4-BE49-F238E27FC236}">
                <a16:creationId xmlns:a16="http://schemas.microsoft.com/office/drawing/2014/main" id="{C1A4C455-DD8F-2D7B-10BA-5252F660C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404" y="1585446"/>
            <a:ext cx="4995346" cy="22943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712093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Targeted at FSM state monitoring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Arbitrary standard logic triggers, including design reset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Sequence buffer</a:t>
            </a:r>
            <a:r>
              <a:rPr lang="en-DE" sz="1600" dirty="0"/>
              <a:t> (with compression)</a:t>
            </a:r>
            <a:r>
              <a:rPr lang="en-US" sz="1600" dirty="0"/>
              <a:t>, </a:t>
            </a:r>
            <a:r>
              <a:rPr lang="en-DE" sz="1600" dirty="0"/>
              <a:t>F</a:t>
            </a:r>
            <a:r>
              <a:rPr lang="en-US" sz="1600" dirty="0" err="1"/>
              <a:t>irst</a:t>
            </a:r>
            <a:r>
              <a:rPr lang="en-US" sz="1600" dirty="0"/>
              <a:t> occurrence buffer, Count buffer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Work in progress: generalized standard logic (vector) observation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#3: Live design probing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 hook | </a:t>
            </a:r>
            <a:r>
              <a:rPr lang="en-US" dirty="0"/>
              <a:t>Read-out</a:t>
            </a:r>
          </a:p>
        </p:txBody>
      </p:sp>
    </p:spTree>
    <p:extLst>
      <p:ext uri="{BB962C8B-B14F-4D97-AF65-F5344CB8AC3E}">
        <p14:creationId xmlns:p14="http://schemas.microsoft.com/office/powerpoint/2010/main" val="4080700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Targeted at FSM state monitoring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Arbitrary standard logic triggers, including design reset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Sequence buffer</a:t>
            </a:r>
            <a:r>
              <a:rPr lang="en-DE" sz="1600" dirty="0"/>
              <a:t> (with compression)</a:t>
            </a:r>
            <a:r>
              <a:rPr lang="en-US" sz="1600" dirty="0"/>
              <a:t>, </a:t>
            </a:r>
            <a:r>
              <a:rPr lang="en-DE" sz="1600" dirty="0"/>
              <a:t>F</a:t>
            </a:r>
            <a:r>
              <a:rPr lang="en-US" sz="1600" dirty="0" err="1"/>
              <a:t>irst</a:t>
            </a:r>
            <a:r>
              <a:rPr lang="en-US" sz="1600" dirty="0"/>
              <a:t> occurrence buffer, Count buffer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Work in progress: generalized standard logic (vector) observation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#3: Live design probing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 hook | </a:t>
            </a:r>
            <a:r>
              <a:rPr lang="en-US" dirty="0"/>
              <a:t>Read-out</a:t>
            </a:r>
          </a:p>
        </p:txBody>
      </p:sp>
      <p:pic>
        <p:nvPicPr>
          <p:cNvPr id="5" name="Grafik 4" descr=" 6">
            <a:extLst>
              <a:ext uri="{FF2B5EF4-FFF2-40B4-BE49-F238E27FC236}">
                <a16:creationId xmlns:a16="http://schemas.microsoft.com/office/drawing/2014/main" id="{C75A2348-D5C9-FC48-02B1-862ACCFD79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48563" y="1322173"/>
            <a:ext cx="5446872" cy="24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2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1"/>
            <a:ext cx="4488075" cy="1529609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en-DE" sz="1600" b="1" dirty="0" err="1">
                <a:solidFill>
                  <a:srgbClr val="BFBFBF"/>
                </a:solidFill>
              </a:rPr>
              <a:t>WhizniumDBE</a:t>
            </a:r>
            <a:r>
              <a:rPr lang="en-DE" sz="1600" dirty="0">
                <a:solidFill>
                  <a:srgbClr val="BFBFBF"/>
                </a:solidFill>
              </a:rPr>
              <a:t> (“Device Builder’s Edition”) is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NOT high-level synthesis (HLS)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,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not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a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compiler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NOT your typical generator framework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NOT a visual design tool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Concept | </a:t>
            </a:r>
            <a:r>
              <a:rPr lang="en-US" dirty="0"/>
              <a:t>Key features | Workflow | Starter kit</a:t>
            </a:r>
          </a:p>
        </p:txBody>
      </p:sp>
      <p:sp>
        <p:nvSpPr>
          <p:cNvPr id="5" name="Textfeld 4" descr=" 6">
            <a:extLst>
              <a:ext uri="{FF2B5EF4-FFF2-40B4-BE49-F238E27FC236}">
                <a16:creationId xmlns:a16="http://schemas.microsoft.com/office/drawing/2014/main" id="{506D72CE-55D8-E6EA-089F-9CE8400D05B4}"/>
              </a:ext>
            </a:extLst>
          </p:cNvPr>
          <p:cNvSpPr txBox="1"/>
          <p:nvPr/>
        </p:nvSpPr>
        <p:spPr>
          <a:xfrm>
            <a:off x="891538" y="1226915"/>
            <a:ext cx="7360921" cy="32316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333333">
                    <a:lumMod val="100000"/>
                  </a:srgbClr>
                </a:solidFill>
                <a:latin typeface="Calibri" panose="020F0502020204030204" pitchFamily="34" charset="0"/>
              </a:rPr>
              <a:t>WhizniumDBE</a:t>
            </a:r>
            <a:r>
              <a:rPr lang="en-US">
                <a:solidFill>
                  <a:srgbClr val="333333">
                    <a:lumMod val="100000"/>
                  </a:srgbClr>
                </a:solidFill>
                <a:latin typeface="Calibri" panose="020F0502020204030204" pitchFamily="34" charset="0"/>
              </a:rPr>
              <a:t> is</a:t>
            </a:r>
            <a:endParaRPr lang="en-DE" sz="1600">
              <a:solidFill>
                <a:schemeClr val="tx1">
                  <a:lumMod val="100000"/>
                </a:schemeClr>
              </a:solidFill>
              <a:latin typeface="Calibri" panose="020F0502020204030204" pitchFamily="34" charset="0"/>
              <a:ea typeface="MS PGothic" pitchFamily="34" charset="-128"/>
              <a:cs typeface="MS PGothic" charset="0"/>
            </a:endParaRPr>
          </a:p>
          <a:p>
            <a:pPr marL="285750" indent="-285750" algn="l" eaLnBrk="1" hangingPunct="1">
              <a:spcBef>
                <a:spcPct val="50000"/>
              </a:spcBef>
              <a:buFont typeface="Calibri" panose="020F0502020204030204" pitchFamily="34" charset="0"/>
              <a:buChar char="…"/>
            </a:pP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a</a:t>
            </a:r>
            <a:r>
              <a:rPr lang="en-DE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user</a:t>
            </a:r>
            <a:r>
              <a:rPr lang="en-DE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-</a:t>
            </a: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extensible framework</a:t>
            </a:r>
            <a:r>
              <a:rPr lang="en-DE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written</a:t>
            </a:r>
            <a:r>
              <a:rPr lang="en-DE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in</a:t>
            </a:r>
            <a:r>
              <a:rPr lang="en-DE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C++</a:t>
            </a:r>
            <a:r>
              <a:rPr lang="en-DE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, </a:t>
            </a: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that for a given RTL</a:t>
            </a:r>
            <a:r>
              <a:rPr lang="en-DE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design</a:t>
            </a:r>
          </a:p>
          <a:p>
            <a:pPr marL="285750" indent="-285750" algn="l" eaLnBrk="1" hangingPunct="1">
              <a:spcBef>
                <a:spcPct val="50000"/>
              </a:spcBef>
              <a:buFont typeface="Calibri" panose="020F0502020204030204" pitchFamily="34" charset="0"/>
              <a:buChar char="…"/>
            </a:pP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interprets its</a:t>
            </a:r>
            <a:r>
              <a:rPr lang="en-DE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 </a:t>
            </a: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structure and features</a:t>
            </a:r>
            <a:r>
              <a:rPr lang="en-DE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,</a:t>
            </a: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 specified in text-based model files</a:t>
            </a:r>
            <a:endParaRPr lang="en-DE" sz="1600">
              <a:solidFill>
                <a:schemeClr val="tx1">
                  <a:lumMod val="100000"/>
                </a:schemeClr>
              </a:solidFill>
              <a:latin typeface="Calibri" panose="020F0502020204030204" pitchFamily="34" charset="0"/>
              <a:ea typeface="MS PGothic" pitchFamily="34" charset="-128"/>
              <a:cs typeface="MS PGothic" charset="0"/>
            </a:endParaRPr>
          </a:p>
          <a:p>
            <a:pPr marL="285750" indent="-285750" algn="l" eaLnBrk="1" hangingPunct="1">
              <a:spcBef>
                <a:spcPct val="50000"/>
              </a:spcBef>
              <a:buFont typeface="Calibri" panose="020F0502020204030204" pitchFamily="34" charset="0"/>
              <a:buChar char="…"/>
            </a:pP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composes and maintains a fine-grained RTL model *) in a SQL database</a:t>
            </a:r>
            <a:endParaRPr lang="en-DE" sz="1600">
              <a:solidFill>
                <a:schemeClr val="tx1">
                  <a:lumMod val="100000"/>
                </a:schemeClr>
              </a:solidFill>
              <a:latin typeface="Calibri" panose="020F0502020204030204" pitchFamily="34" charset="0"/>
              <a:ea typeface="MS PGothic" pitchFamily="34" charset="-128"/>
              <a:cs typeface="MS PGothic" charset="0"/>
            </a:endParaRPr>
          </a:p>
          <a:p>
            <a:pPr marL="285750" indent="-285750" algn="l" eaLnBrk="1" hangingPunct="1">
              <a:spcBef>
                <a:spcPct val="50000"/>
              </a:spcBef>
              <a:buFont typeface="Calibri" panose="020F0502020204030204" pitchFamily="34" charset="0"/>
              <a:buChar char="…"/>
            </a:pP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then is able to write VHDL and C++ code based on it</a:t>
            </a:r>
            <a:endParaRPr lang="en-DE" sz="1600">
              <a:solidFill>
                <a:schemeClr val="tx1">
                  <a:lumMod val="100000"/>
                </a:schemeClr>
              </a:solidFill>
              <a:latin typeface="Calibri" panose="020F0502020204030204" pitchFamily="34" charset="0"/>
              <a:ea typeface="MS PGothic" pitchFamily="34" charset="-128"/>
              <a:cs typeface="MS PGothic" charset="0"/>
            </a:endParaRPr>
          </a:p>
          <a:p>
            <a:pPr marL="285750" indent="-285750" algn="l" eaLnBrk="1" hangingPunct="1">
              <a:spcBef>
                <a:spcPct val="50000"/>
              </a:spcBef>
              <a:buFont typeface="Calibri" panose="020F0502020204030204" pitchFamily="34" charset="0"/>
              <a:buChar char="…"/>
            </a:pPr>
            <a:r>
              <a:rPr lang="en-US" sz="160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rPr>
              <a:t>taking into account manual code contributions of previous design versions</a:t>
            </a:r>
          </a:p>
          <a:p>
            <a:pPr algn="l"/>
            <a:endParaRPr lang="en-US" dirty="0"/>
          </a:p>
          <a:p>
            <a:pPr algn="l"/>
            <a:r>
              <a:rPr lang="en-US" sz="1600">
                <a:solidFill>
                  <a:srgbClr val="333333">
                    <a:lumMod val="100000"/>
                  </a:srgbClr>
                </a:solidFill>
                <a:latin typeface="Calibri" panose="020F0502020204030204" pitchFamily="34" charset="0"/>
              </a:rPr>
              <a:t>*) from hierarchical structure down to FSM’s incl. state transitions, CDC fabric, generics/ports/signals/variables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435176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Textual output, information on FSM state coverage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Visualization in </a:t>
            </a:r>
            <a:r>
              <a:rPr lang="en-US" sz="1600" dirty="0" err="1"/>
              <a:t>GtkWave</a:t>
            </a:r>
            <a:endParaRPr lang="en-US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Work in progress: Linux daemon capability in analogy to interactive terminal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#3: Live design probing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Design hook </a:t>
            </a:r>
            <a:r>
              <a:rPr lang="en-US" dirty="0">
                <a:solidFill>
                  <a:schemeClr val="bg1"/>
                </a:solidFill>
              </a:rPr>
              <a:t>| Read-out</a:t>
            </a:r>
          </a:p>
        </p:txBody>
      </p:sp>
    </p:spTree>
    <p:extLst>
      <p:ext uri="{BB962C8B-B14F-4D97-AF65-F5344CB8AC3E}">
        <p14:creationId xmlns:p14="http://schemas.microsoft.com/office/powerpoint/2010/main" val="378505105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Textual output, information on FSM state coverage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Visualization in </a:t>
            </a:r>
            <a:r>
              <a:rPr lang="en-US" sz="1600" dirty="0" err="1"/>
              <a:t>GtkWave</a:t>
            </a:r>
            <a:endParaRPr lang="en-US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Work in progress: Linux daemon capability in analogy to interactive terminal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#3: Live design probing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Design hook </a:t>
            </a:r>
            <a:r>
              <a:rPr lang="en-US" dirty="0">
                <a:solidFill>
                  <a:schemeClr val="bg1"/>
                </a:solidFill>
              </a:rPr>
              <a:t>| Read-out</a:t>
            </a:r>
          </a:p>
        </p:txBody>
      </p:sp>
      <p:sp>
        <p:nvSpPr>
          <p:cNvPr id="5" name="Textfeld 4" descr=" 5">
            <a:extLst>
              <a:ext uri="{FF2B5EF4-FFF2-40B4-BE49-F238E27FC236}">
                <a16:creationId xmlns:a16="http://schemas.microsoft.com/office/drawing/2014/main" id="{1F16E57E-4B01-95FC-A8D8-C4D2466918C4}"/>
              </a:ext>
            </a:extLst>
          </p:cNvPr>
          <p:cNvSpPr txBox="1"/>
          <p:nvPr/>
        </p:nvSpPr>
        <p:spPr>
          <a:xfrm>
            <a:off x="832173" y="955923"/>
            <a:ext cx="7479652" cy="32316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states covered:</a:t>
            </a:r>
            <a:r>
              <a:rPr lang="en-DE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0x00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), 0x01 (idle), 0x10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runA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), 0x11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runB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), 0x20 (done)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states missed:0x12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runC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), 0x30 (reset)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first state occurrence in 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ms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[0.000000] 0x00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[0.000010] 0x01 (idle)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[0.003320] 0x10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runA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[0.003348] 0x11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runB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[0.019200] 0x20 (done)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state occurrence and share: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0x00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): 88.0% (1760/2000)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0x01 (idle): 0.1% (2/2000)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0x10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runA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): 3.3% (66/2000)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0x11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runB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): 6.6% (132/2000)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0x20 (done): 2% (40/2000)</a:t>
            </a:r>
          </a:p>
        </p:txBody>
      </p:sp>
    </p:spTree>
    <p:extLst>
      <p:ext uri="{BB962C8B-B14F-4D97-AF65-F5344CB8AC3E}">
        <p14:creationId xmlns:p14="http://schemas.microsoft.com/office/powerpoint/2010/main" val="342643904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Textual output, information on FSM state coverage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Visualization in </a:t>
            </a:r>
            <a:r>
              <a:rPr lang="en-US" sz="1600" dirty="0" err="1"/>
              <a:t>GtkWave</a:t>
            </a:r>
            <a:endParaRPr lang="en-US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Work in progress: Linux daemon capability in analogy to interactive terminal</a:t>
            </a:r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 #3: Live design probing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Design hook </a:t>
            </a:r>
            <a:r>
              <a:rPr lang="en-US" dirty="0">
                <a:solidFill>
                  <a:schemeClr val="bg1"/>
                </a:solidFill>
              </a:rPr>
              <a:t>| Read-out</a:t>
            </a:r>
          </a:p>
        </p:txBody>
      </p:sp>
      <p:sp>
        <p:nvSpPr>
          <p:cNvPr id="5" name="Textfeld 4" descr=" 5">
            <a:extLst>
              <a:ext uri="{FF2B5EF4-FFF2-40B4-BE49-F238E27FC236}">
                <a16:creationId xmlns:a16="http://schemas.microsoft.com/office/drawing/2014/main" id="{1F16E57E-4B01-95FC-A8D8-C4D2466918C4}"/>
              </a:ext>
            </a:extLst>
          </p:cNvPr>
          <p:cNvSpPr txBox="1"/>
          <p:nvPr/>
        </p:nvSpPr>
        <p:spPr>
          <a:xfrm>
            <a:off x="832173" y="955923"/>
            <a:ext cx="7479652" cy="32316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states covered:</a:t>
            </a:r>
            <a:r>
              <a:rPr lang="en-DE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0x00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), 0x01 (idle), 0x10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runA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), 0x11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runB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), 0x20 (done)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states missed:0x12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runC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), 0x30 (reset)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first state occurrence in 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ms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[0.000000] 0x00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[0.000010] 0x01 (idle)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[0.003320] 0x10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runA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[0.003348] 0x11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runB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[0.019200] 0x20 (done)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state occurrence and share: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0x00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): 88.0% (1760/2000)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0x01 (idle): 0.1% (2/2000)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0x10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runA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): 3.3% (66/2000)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0x11 (</a:t>
            </a:r>
            <a:r>
              <a:rPr lang="en-US" sz="1200" b="1" dirty="0" err="1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runB</a:t>
            </a:r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): 6.6% (132/2000)</a:t>
            </a:r>
            <a:endParaRPr lang="en-DE" sz="1200" b="1" dirty="0">
              <a:solidFill>
                <a:schemeClr val="bg1"/>
              </a:solidFill>
              <a:highlight>
                <a:srgbClr val="0000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0x20 (done): 2% (40/2000)</a:t>
            </a:r>
          </a:p>
        </p:txBody>
      </p:sp>
      <p:pic>
        <p:nvPicPr>
          <p:cNvPr id="6" name="Grafik 5" descr=" 6">
            <a:extLst>
              <a:ext uri="{FF2B5EF4-FFF2-40B4-BE49-F238E27FC236}">
                <a16:creationId xmlns:a16="http://schemas.microsoft.com/office/drawing/2014/main" id="{B962EB2D-7A54-4D0C-4CCD-09480701B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99" y="38332"/>
            <a:ext cx="7772400" cy="509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3733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Inhaltsplatzhalter 1" descr=" 5">
            <a:extLst>
              <a:ext uri="{FF2B5EF4-FFF2-40B4-BE49-F238E27FC236}">
                <a16:creationId xmlns:a16="http://schemas.microsoft.com/office/drawing/2014/main" id="{4CE2FE93-5195-75B3-A36E-2286AA9EB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8807271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B</a:t>
            </a:r>
            <a:r>
              <a:rPr lang="en-US" sz="1600" dirty="0" err="1"/>
              <a:t>oth</a:t>
            </a:r>
            <a:r>
              <a:rPr lang="en-US" sz="1600" dirty="0"/>
              <a:t> Whiznium tools are available free of charge on GitHub, including installation instructions</a:t>
            </a:r>
            <a:br>
              <a:rPr lang="en-DE" sz="1600" dirty="0"/>
            </a:br>
            <a:r>
              <a:rPr lang="en-DE" sz="1600" dirty="0"/>
              <a:t>	</a:t>
            </a:r>
            <a:r>
              <a:rPr lang="en-US" sz="1600" dirty="0">
                <a:hlinkClick r:id="rId2"/>
              </a:rPr>
              <a:t>https://github.com/mpsitech/The-Whiznium-Documentation</a:t>
            </a:r>
            <a:endParaRPr lang="en-US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The Open Source StarterKit ist available for various hardware platforms, with vendor-specific instructions also available on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GitHub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“The Whiznium Developer Experience” webinar series on Whiznium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is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on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YouTube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(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google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it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)</a:t>
            </a:r>
            <a:endParaRPr kumimoji="0" lang="en-US" sz="1600" strike="noStrike" kern="0" cap="none" spc="0" normalizeH="0" noProof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For advanced users WhizniumSBE/DBE cheat sheets are available which serve as reference for writing model files</a:t>
            </a:r>
            <a:endParaRPr kumimoji="0" lang="en-DE" sz="1600" strike="noStrike" kern="0" cap="none" spc="0" normalizeH="0" noProof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 "/>
            </a:pPr>
            <a:r>
              <a:rPr lang="en-DE" sz="1600"/>
              <a:t>                                 </a:t>
            </a:r>
            <a:br>
              <a:rPr lang="en-DE" sz="1600"/>
            </a:br>
            <a:r>
              <a:rPr lang="en-DE" sz="1600"/>
              <a:t> </a:t>
            </a:r>
            <a:r>
              <a:rPr lang="en-US" sz="1600">
                <a:hlinkClick r:id="rId3"/>
              </a:rPr>
              <a:t>                                                   </a:t>
            </a:r>
            <a:r>
              <a:rPr lang="en-US" sz="1600"/>
              <a:t> </a:t>
            </a:r>
            <a:endParaRPr lang="en-DE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 "/>
            </a:pPr>
            <a:r>
              <a:rPr lang="en-DE" sz="1600"/>
              <a:t>                                    </a:t>
            </a:r>
            <a:br>
              <a:rPr lang="en-DE" sz="1600"/>
            </a:br>
            <a:r>
              <a:rPr lang="en-DE" sz="1600"/>
              <a:t> </a:t>
            </a:r>
            <a:r>
              <a:rPr lang="en-US" sz="1600">
                <a:hlinkClick r:id="rId4"/>
              </a:rPr>
              <a:t>                                                   </a:t>
            </a:r>
            <a:r>
              <a:rPr lang="en-US" sz="1600"/>
              <a:t> </a:t>
            </a:r>
            <a:endParaRPr lang="en-DE" sz="1600" dirty="0"/>
          </a:p>
          <a:p>
            <a:pPr marL="0" indent="0">
              <a:lnSpc>
                <a:spcPct val="100000"/>
              </a:lnSpc>
            </a:pPr>
            <a:endParaRPr lang="en-DE" sz="1600" dirty="0"/>
          </a:p>
        </p:txBody>
      </p:sp>
      <p:pic>
        <p:nvPicPr>
          <p:cNvPr id="4" name="Grafik 3" descr=" 6">
            <a:extLst>
              <a:ext uri="{FF2B5EF4-FFF2-40B4-BE49-F238E27FC236}">
                <a16:creationId xmlns:a16="http://schemas.microsoft.com/office/drawing/2014/main" id="{43D3826C-D15C-90CD-4817-CB2F03F33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740" y="2987566"/>
            <a:ext cx="2191407" cy="1643555"/>
          </a:xfrm>
          <a:prstGeom prst="rect">
            <a:avLst/>
          </a:prstGeom>
        </p:spPr>
      </p:pic>
      <p:pic>
        <p:nvPicPr>
          <p:cNvPr id="2" name="Grafik 1" descr=" 7">
            <a:extLst>
              <a:ext uri="{FF2B5EF4-FFF2-40B4-BE49-F238E27FC236}">
                <a16:creationId xmlns:a16="http://schemas.microsoft.com/office/drawing/2014/main" id="{48A86518-034D-A6A5-F011-F1153992C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1021" y="2987566"/>
            <a:ext cx="2191407" cy="16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1736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Inhaltsplatzhalter 1" descr=" 5">
            <a:extLst>
              <a:ext uri="{FF2B5EF4-FFF2-40B4-BE49-F238E27FC236}">
                <a16:creationId xmlns:a16="http://schemas.microsoft.com/office/drawing/2014/main" id="{4CE2FE93-5195-75B3-A36E-2286AA9EB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939270"/>
            <a:ext cx="8807271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B</a:t>
            </a:r>
            <a:r>
              <a:rPr lang="en-US" sz="1600" dirty="0" err="1"/>
              <a:t>oth</a:t>
            </a:r>
            <a:r>
              <a:rPr lang="en-US" sz="1600" dirty="0"/>
              <a:t> Whiznium tools are available free of charge on GitHub, including installation instructions</a:t>
            </a:r>
            <a:br>
              <a:rPr lang="en-DE" sz="1600" dirty="0"/>
            </a:br>
            <a:r>
              <a:rPr lang="en-DE" sz="1600" dirty="0"/>
              <a:t>	</a:t>
            </a:r>
            <a:r>
              <a:rPr lang="en-US" sz="1600" dirty="0">
                <a:hlinkClick r:id="rId2"/>
              </a:rPr>
              <a:t>https://github.com/mpsitech/The-Whiznium-Documentation</a:t>
            </a:r>
            <a:endParaRPr lang="en-US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The Open Source StarterKit ist available for various hardware platforms, with vendor-specific instructions also available on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GitHub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“The Whiznium Developer Experience” webinar series on Whiznium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is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on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YouTube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(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google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it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)</a:t>
            </a:r>
            <a:endParaRPr kumimoji="0" lang="en-US" sz="1600" strike="noStrike" kern="0" cap="none" spc="0" normalizeH="0" noProof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For advanced users WhizniumSBE/DBE cheat sheets are available which serve as reference for writing model files</a:t>
            </a:r>
            <a:endParaRPr kumimoji="0" lang="en-DE" sz="1600" strike="noStrike" kern="0" cap="none" spc="0" normalizeH="0" noProof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(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New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)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home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for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cross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-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vendor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cores</a:t>
            </a:r>
            <a:b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</a:b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	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https://mpsitech.github.io/Laser-Scanner-By-Platfor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m</a:t>
            </a:r>
            <a:endParaRPr kumimoji="0" lang="en-DE" sz="1600" strike="noStrike" kern="0" cap="none" spc="0" normalizeH="0" noProof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Some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more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presentations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on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the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topic</a:t>
            </a:r>
            <a:b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</a:b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	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https://www.mpsitech.com/documentation/presentation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s</a:t>
            </a:r>
            <a:endParaRPr kumimoji="0" lang="en-DE" sz="1600" strike="noStrike" kern="0" cap="none" spc="0" normalizeH="0" noProof="0">
              <a:ln>
                <a:noFill/>
              </a:ln>
              <a:solidFill>
                <a:schemeClr val="tx1">
                  <a:lumMod val="10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</a:endParaRPr>
          </a:p>
          <a:p>
            <a:pPr marL="0" indent="0">
              <a:lnSpc>
                <a:spcPct val="100000"/>
              </a:lnSpc>
            </a:pP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222115329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3AAF945-3A2E-7B94-C8A2-EA559D240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Thank You!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A6A29E-0227-506B-25BA-7280EE04947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DE" dirty="0"/>
              <a:t>Questions?</a:t>
            </a:r>
            <a:endParaRPr lang="en-US" dirty="0"/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27C232C1-959E-FAC0-AF8E-1917AD29A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3066" y="1543050"/>
            <a:ext cx="3136900" cy="2057400"/>
          </a:xfr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DE9F9C8-BE68-9785-F503-7FCD67DD53CA}"/>
              </a:ext>
            </a:extLst>
          </p:cNvPr>
          <p:cNvSpPr txBox="1">
            <a:spLocks/>
          </p:cNvSpPr>
          <p:nvPr/>
        </p:nvSpPr>
        <p:spPr>
          <a:xfrm>
            <a:off x="580343" y="1830147"/>
            <a:ext cx="4403637" cy="1483206"/>
          </a:xfrm>
          <a:prstGeom prst="rect">
            <a:avLst/>
          </a:prstGeom>
        </p:spPr>
        <p:txBody>
          <a:bodyPr/>
          <a:lstStyle>
            <a:lvl1pPr marL="249029" indent="-249029" algn="l" rtl="0" eaLnBrk="1" fontAlgn="base" hangingPunct="1">
              <a:lnSpc>
                <a:spcPts val="1307"/>
              </a:lnSpc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193690" indent="-192537" algn="l" rtl="0" eaLnBrk="1" fontAlgn="base" hangingPunct="1">
              <a:lnSpc>
                <a:spcPts val="1888"/>
              </a:lnSpc>
              <a:spcBef>
                <a:spcPct val="50000"/>
              </a:spcBef>
              <a:spcAft>
                <a:spcPct val="0"/>
              </a:spcAft>
              <a:buFont typeface="VW Headline OT-Book" charset="0"/>
              <a:buChar char="−"/>
              <a:defRPr sz="15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387379" indent="-192537" algn="l" rtl="0" eaLnBrk="1" fontAlgn="base" hangingPunct="1">
              <a:lnSpc>
                <a:spcPts val="1888"/>
              </a:lnSpc>
              <a:spcBef>
                <a:spcPct val="50000"/>
              </a:spcBef>
              <a:spcAft>
                <a:spcPct val="0"/>
              </a:spcAft>
              <a:buFont typeface="VW Headline OT-Book" charset="0"/>
              <a:buChar char="−"/>
              <a:defRPr sz="15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517659" indent="-129126" algn="l" rtl="0" eaLnBrk="1" fontAlgn="base" hangingPunct="1">
              <a:lnSpc>
                <a:spcPts val="1307"/>
              </a:lnSpc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654855" indent="-136044" algn="l" rtl="0" eaLnBrk="1" fontAlgn="base" hangingPunct="1">
              <a:lnSpc>
                <a:spcPts val="1307"/>
              </a:lnSpc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986894" indent="-136044" algn="l" rtl="0" eaLnBrk="1" fontAlgn="base" hangingPunct="1">
              <a:lnSpc>
                <a:spcPts val="1888"/>
              </a:lnSpc>
              <a:spcBef>
                <a:spcPct val="5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318933" indent="-136044" algn="l" rtl="0" eaLnBrk="1" fontAlgn="base" hangingPunct="1">
              <a:lnSpc>
                <a:spcPts val="1888"/>
              </a:lnSpc>
              <a:spcBef>
                <a:spcPct val="5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650972" indent="-136044" algn="l" rtl="0" eaLnBrk="1" fontAlgn="base" hangingPunct="1">
              <a:lnSpc>
                <a:spcPts val="1888"/>
              </a:lnSpc>
              <a:spcBef>
                <a:spcPct val="5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983011" indent="-136044" algn="l" rtl="0" eaLnBrk="1" fontAlgn="base" hangingPunct="1">
              <a:lnSpc>
                <a:spcPts val="1888"/>
              </a:lnSpc>
              <a:spcBef>
                <a:spcPct val="5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US" sz="1600" kern="0" dirty="0"/>
              <a:t>Also, feel free to connect.</a:t>
            </a:r>
          </a:p>
          <a:p>
            <a:pPr marL="0" indent="0">
              <a:lnSpc>
                <a:spcPct val="100000"/>
              </a:lnSpc>
            </a:pPr>
            <a:endParaRPr lang="en-US" sz="1600" kern="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kern="0" dirty="0">
                <a:hlinkClick r:id="rId3"/>
              </a:rPr>
              <a:t>https://www.linkedin.com/in/wirthmua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kern="0" dirty="0">
                <a:hlinkClick r:id="rId3"/>
              </a:rPr>
              <a:t>https://github.com/mpsitech</a:t>
            </a:r>
            <a:endParaRPr lang="en-US" sz="1600" kern="0" dirty="0"/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90512096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5" y="939270"/>
            <a:ext cx="4632856" cy="3706769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Clean, ergonomic, source code structure</a:t>
            </a:r>
            <a:br>
              <a:rPr lang="en-DE" sz="1600" dirty="0"/>
            </a:br>
            <a:r>
              <a:rPr lang="en-US" sz="1600" dirty="0"/>
              <a:t>(“tasteful naming conventions”, etc.)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Parametrized templates for standard components (e.g. SPI, GPIO, CRC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,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Git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-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Ident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; 35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and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counting)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Custom templates can interact with the model / module surroundings while a design is composed (not just simple files with placeholders)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The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applicable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vendor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(‘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s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primitives</a:t>
            </a:r>
            <a:r>
              <a:rPr kumimoji="0" lang="en-DE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)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can be an auto-derived template parameter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Scope extends beyond the FPGA world with </a:t>
            </a:r>
            <a:r>
              <a:rPr kumimoji="0" lang="en-US" sz="1600" b="1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WhizniumSBE</a:t>
            </a:r>
            <a:r>
              <a:rPr kumimoji="0" lang="en-US" sz="16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</a:rPr>
              <a:t> (Service Builder’s Edition)</a:t>
            </a:r>
            <a:endParaRPr lang="en-US" sz="1600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</a:t>
            </a:r>
            <a:r>
              <a:rPr lang="en-US" dirty="0">
                <a:solidFill>
                  <a:schemeClr val="bg1"/>
                </a:solidFill>
              </a:rPr>
              <a:t>| Key features |</a:t>
            </a:r>
            <a:r>
              <a:rPr lang="en-US" dirty="0"/>
              <a:t> Workflow | Starter kit</a:t>
            </a:r>
          </a:p>
        </p:txBody>
      </p:sp>
      <p:pic>
        <p:nvPicPr>
          <p:cNvPr id="5" name="Inhaltsplatzhalter 4" descr=" 5">
            <a:extLst>
              <a:ext uri="{FF2B5EF4-FFF2-40B4-BE49-F238E27FC236}">
                <a16:creationId xmlns:a16="http://schemas.microsoft.com/office/drawing/2014/main" id="{DD66DE95-BAE4-4BB9-926E-126041B4EA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997" y="1245002"/>
            <a:ext cx="3716582" cy="309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519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Regular RTL workflow (including use of vendor IDE’s) augmented by “source code tree iteration”</a:t>
            </a:r>
          </a:p>
          <a:p>
            <a:pPr marL="0" indent="0"/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DC9687-CFB1-4B5F-D85D-BA66AA8432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51864" y="1634622"/>
            <a:ext cx="3840271" cy="24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5750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Modular description (IexWdbeMdl.txt), CRC template, polynomial changed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</p:spTree>
    <p:extLst>
      <p:ext uri="{BB962C8B-B14F-4D97-AF65-F5344CB8AC3E}">
        <p14:creationId xmlns:p14="http://schemas.microsoft.com/office/powerpoint/2010/main" val="72974252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Modular description (IexWdbeMdl.txt), CRC template, polynomial changed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  <p:pic>
        <p:nvPicPr>
          <p:cNvPr id="5" name="Grafik 4" descr=" 6">
            <a:extLst>
              <a:ext uri="{FF2B5EF4-FFF2-40B4-BE49-F238E27FC236}">
                <a16:creationId xmlns:a16="http://schemas.microsoft.com/office/drawing/2014/main" id="{1EE7A6F2-B84E-6895-BFB9-03151A57C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512" y="14329"/>
            <a:ext cx="63149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9864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 descr=" 2">
            <a:extLst>
              <a:ext uri="{FF2B5EF4-FFF2-40B4-BE49-F238E27FC236}">
                <a16:creationId xmlns:a16="http://schemas.microsoft.com/office/drawing/2014/main" id="{9342D660-5F5A-7374-C18B-53E8B2B15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E" sz="1600" dirty="0"/>
              <a:t>Modular description (IexWdbeMdl.txt), CRC template, polynomial changed</a:t>
            </a:r>
            <a:endParaRPr lang="en-US" sz="1600" dirty="0"/>
          </a:p>
          <a:p>
            <a:pPr marL="0" indent="0"/>
            <a:endParaRPr lang="en-US" dirty="0"/>
          </a:p>
        </p:txBody>
      </p:sp>
      <p:sp>
        <p:nvSpPr>
          <p:cNvPr id="3" name="Titel 2" descr=" 3">
            <a:extLst>
              <a:ext uri="{FF2B5EF4-FFF2-40B4-BE49-F238E27FC236}">
                <a16:creationId xmlns:a16="http://schemas.microsoft.com/office/drawing/2014/main" id="{784C98D2-91D1-32F4-B8CB-F75579B7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Whiznium Universe &amp; Developer Lifestyle</a:t>
            </a:r>
          </a:p>
        </p:txBody>
      </p:sp>
      <p:sp>
        <p:nvSpPr>
          <p:cNvPr id="4" name="Inhaltsplatzhalter 3" descr=" 4">
            <a:extLst>
              <a:ext uri="{FF2B5EF4-FFF2-40B4-BE49-F238E27FC236}">
                <a16:creationId xmlns:a16="http://schemas.microsoft.com/office/drawing/2014/main" id="{56CF78B6-869F-E9F5-E99E-23ACB2EFB0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 | Key features </a:t>
            </a:r>
            <a:r>
              <a:rPr lang="en-US" dirty="0">
                <a:solidFill>
                  <a:schemeClr val="bg1"/>
                </a:solidFill>
              </a:rPr>
              <a:t>| Workflow |</a:t>
            </a:r>
            <a:r>
              <a:rPr lang="en-US" dirty="0"/>
              <a:t> Starter kit</a:t>
            </a:r>
          </a:p>
        </p:txBody>
      </p:sp>
      <p:pic>
        <p:nvPicPr>
          <p:cNvPr id="5" name="Grafik 4" descr=" 6">
            <a:extLst>
              <a:ext uri="{FF2B5EF4-FFF2-40B4-BE49-F238E27FC236}">
                <a16:creationId xmlns:a16="http://schemas.microsoft.com/office/drawing/2014/main" id="{1EE7A6F2-B84E-6895-BFB9-03151A57C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512" y="14329"/>
            <a:ext cx="6314973" cy="5143500"/>
          </a:xfrm>
          <a:prstGeom prst="rect">
            <a:avLst/>
          </a:prstGeom>
        </p:spPr>
      </p:pic>
      <p:pic>
        <p:nvPicPr>
          <p:cNvPr id="6" name="Grafik 5" descr=" 8">
            <a:extLst>
              <a:ext uri="{FF2B5EF4-FFF2-40B4-BE49-F238E27FC236}">
                <a16:creationId xmlns:a16="http://schemas.microsoft.com/office/drawing/2014/main" id="{14FFB4BB-732F-737D-B224-16F5F9E14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" y="99829"/>
            <a:ext cx="9144000" cy="50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6819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Benutzerdefiniert 1">
      <a:dk1>
        <a:srgbClr val="333333"/>
      </a:dk1>
      <a:lt1>
        <a:srgbClr val="FFFFFF"/>
      </a:lt1>
      <a:dk2>
        <a:srgbClr val="333333"/>
      </a:dk2>
      <a:lt2>
        <a:srgbClr val="62C5E2"/>
      </a:lt2>
      <a:accent1>
        <a:srgbClr val="00235A"/>
      </a:accent1>
      <a:accent2>
        <a:srgbClr val="AED4F8"/>
      </a:accent2>
      <a:accent3>
        <a:srgbClr val="FFFFFF"/>
      </a:accent3>
      <a:accent4>
        <a:srgbClr val="2A2A2A"/>
      </a:accent4>
      <a:accent5>
        <a:srgbClr val="AAACB5"/>
      </a:accent5>
      <a:accent6>
        <a:srgbClr val="9DC0E1"/>
      </a:accent6>
      <a:hlink>
        <a:srgbClr val="8994A0"/>
      </a:hlink>
      <a:folHlink>
        <a:srgbClr val="BBC2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B1A28E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108000" tIns="0" rIns="108000" bIns="90000" anchor="ctr" anchorCtr="1"/>
      <a:lstStyle>
        <a:defPPr>
          <a:lnSpc>
            <a:spcPts val="2500"/>
          </a:lnSpc>
          <a:defRPr sz="1600" dirty="0">
            <a:solidFill>
              <a:srgbClr val="404040"/>
            </a:solidFill>
            <a:cs typeface="VW Headline OT-Boo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381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540000" tIns="270000" rIns="91440" bIns="90000" numCol="1" anchor="ctr" anchorCtr="0" compatLnSpc="1">
        <a:prstTxWarp prst="textNoShape">
          <a:avLst/>
        </a:prstTxWarp>
      </a:bodyPr>
      <a:lstStyle>
        <a:defPPr marL="530225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W Headline OT-Book" charset="0"/>
            <a:ea typeface="ＭＳ Ｐゴシック" charset="0"/>
          </a:defRPr>
        </a:defPPr>
      </a:lstStyle>
    </a:lnDef>
  </a:objectDefaults>
  <a:extraClrSchemeLst>
    <a:extraClrScheme>
      <a:clrScheme name="VW_Presentation_Basic_Template_de 1">
        <a:dk1>
          <a:srgbClr val="333333"/>
        </a:dk1>
        <a:lt1>
          <a:srgbClr val="FFFFFF"/>
        </a:lt1>
        <a:dk2>
          <a:srgbClr val="333333"/>
        </a:dk2>
        <a:lt2>
          <a:srgbClr val="62C5E2"/>
        </a:lt2>
        <a:accent1>
          <a:srgbClr val="00235A"/>
        </a:accent1>
        <a:accent2>
          <a:srgbClr val="AED4F8"/>
        </a:accent2>
        <a:accent3>
          <a:srgbClr val="FFFFFF"/>
        </a:accent3>
        <a:accent4>
          <a:srgbClr val="2A2A2A"/>
        </a:accent4>
        <a:accent5>
          <a:srgbClr val="AAACB5"/>
        </a:accent5>
        <a:accent6>
          <a:srgbClr val="9DC0E1"/>
        </a:accent6>
        <a:hlink>
          <a:srgbClr val="8994A0"/>
        </a:hlink>
        <a:folHlink>
          <a:srgbClr val="BBC2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enutzerdefiniert 1">
    <a:dk1>
      <a:srgbClr val="333333"/>
    </a:dk1>
    <a:lt1>
      <a:srgbClr val="FFFFFF"/>
    </a:lt1>
    <a:dk2>
      <a:srgbClr val="333333"/>
    </a:dk2>
    <a:lt2>
      <a:srgbClr val="62C5E2"/>
    </a:lt2>
    <a:accent1>
      <a:srgbClr val="00235A"/>
    </a:accent1>
    <a:accent2>
      <a:srgbClr val="AED4F8"/>
    </a:accent2>
    <a:accent3>
      <a:srgbClr val="FFFFFF"/>
    </a:accent3>
    <a:accent4>
      <a:srgbClr val="2A2A2A"/>
    </a:accent4>
    <a:accent5>
      <a:srgbClr val="AAACB5"/>
    </a:accent5>
    <a:accent6>
      <a:srgbClr val="9DC0E1"/>
    </a:accent6>
    <a:hlink>
      <a:srgbClr val="8994A0"/>
    </a:hlink>
    <a:folHlink>
      <a:srgbClr val="BBC2C5"/>
    </a:folHlink>
  </a:clrScheme>
</a:themeOverride>
</file>

<file path=ppt/theme/themeOverride2.xml><?xml version="1.0" encoding="utf-8"?>
<a:themeOverride xmlns:a="http://schemas.openxmlformats.org/drawingml/2006/main">
  <a:clrScheme name="Benutzerdefiniert 1">
    <a:dk1>
      <a:srgbClr val="333333"/>
    </a:dk1>
    <a:lt1>
      <a:srgbClr val="FFFFFF"/>
    </a:lt1>
    <a:dk2>
      <a:srgbClr val="333333"/>
    </a:dk2>
    <a:lt2>
      <a:srgbClr val="62C5E2"/>
    </a:lt2>
    <a:accent1>
      <a:srgbClr val="00235A"/>
    </a:accent1>
    <a:accent2>
      <a:srgbClr val="AED4F8"/>
    </a:accent2>
    <a:accent3>
      <a:srgbClr val="FFFFFF"/>
    </a:accent3>
    <a:accent4>
      <a:srgbClr val="2A2A2A"/>
    </a:accent4>
    <a:accent5>
      <a:srgbClr val="AAACB5"/>
    </a:accent5>
    <a:accent6>
      <a:srgbClr val="9DC0E1"/>
    </a:accent6>
    <a:hlink>
      <a:srgbClr val="8994A0"/>
    </a:hlink>
    <a:folHlink>
      <a:srgbClr val="BBC2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3067</Words>
  <Application>Microsoft Office PowerPoint</Application>
  <PresentationFormat>Bildschirmpräsentation (16:9)</PresentationFormat>
  <Paragraphs>365</Paragraphs>
  <Slides>45</Slides>
  <Notes>28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2" baseType="lpstr">
      <vt:lpstr>Arial</vt:lpstr>
      <vt:lpstr>Calibri</vt:lpstr>
      <vt:lpstr>Courier New</vt:lpstr>
      <vt:lpstr>VW Headline OT-Black</vt:lpstr>
      <vt:lpstr>VW Headline OT-Book</vt:lpstr>
      <vt:lpstr>blank</vt:lpstr>
      <vt:lpstr>think-cell Folie</vt:lpstr>
      <vt:lpstr>PowerPoint-Präsentation</vt:lpstr>
      <vt:lpstr>Introduction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The Whiznium Universe &amp; Developer Lifestyle</vt:lpstr>
      <vt:lpstr>Perk #1: Host – FPGA communication</vt:lpstr>
      <vt:lpstr>Perk #1: Host – FPGA communication</vt:lpstr>
      <vt:lpstr>Perk #1: Host – FPGA communication</vt:lpstr>
      <vt:lpstr>Perk #1: Host – FPGA communication</vt:lpstr>
      <vt:lpstr>Perk #1: Host – FPGA communication</vt:lpstr>
      <vt:lpstr>Perk #1: Host – FPGA communication</vt:lpstr>
      <vt:lpstr>Perk #1: Host – FPGA communication</vt:lpstr>
      <vt:lpstr>Perk #2: Access to high-speed interfaces</vt:lpstr>
      <vt:lpstr>Perk #2: Access to high-speed interfaces</vt:lpstr>
      <vt:lpstr>Perk #2: Access to high-speed interfaces</vt:lpstr>
      <vt:lpstr>Perk #2: Access to high-speed interfaces</vt:lpstr>
      <vt:lpstr>Perk #2: Access to high-speed interfaces</vt:lpstr>
      <vt:lpstr>Perk #2: Access to high-speed interfaces</vt:lpstr>
      <vt:lpstr>Perk #2: Access to high-speed interfaces</vt:lpstr>
      <vt:lpstr>Perk #2: Access to high-speed interfaces</vt:lpstr>
      <vt:lpstr>Perk #3: Live design probing</vt:lpstr>
      <vt:lpstr>Perk #3: Live design probing</vt:lpstr>
      <vt:lpstr>Perk #3: Live design probing</vt:lpstr>
      <vt:lpstr>Perk #3: Live design probing</vt:lpstr>
      <vt:lpstr>Perk #3: Live design probing</vt:lpstr>
      <vt:lpstr>Resources</vt:lpstr>
      <vt:lpstr>Resources</vt:lpstr>
      <vt:lpstr>Thank You!</vt:lpstr>
    </vt:vector>
  </TitlesOfParts>
  <Manager/>
  <Company>MPSI Technologies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Alexander Wirthmüller &amp; Ivo Hidschoff</dc:creator>
  <cp:keywords/>
  <dc:description>supported by Carina Waidhofer (MHP)</dc:description>
  <cp:lastModifiedBy>Alexander Wirthmüller</cp:lastModifiedBy>
  <cp:revision>825</cp:revision>
  <cp:lastPrinted>2020-10-23T18:18:29Z</cp:lastPrinted>
  <dcterms:created xsi:type="dcterms:W3CDTF">2013-10-04T11:18:56Z</dcterms:created>
  <dcterms:modified xsi:type="dcterms:W3CDTF">2024-06-12T13:43:42Z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